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1"/>
  </p:notesMasterIdLst>
  <p:sldIdLst>
    <p:sldId id="256" r:id="rId2"/>
    <p:sldId id="395" r:id="rId3"/>
    <p:sldId id="257" r:id="rId4"/>
    <p:sldId id="315" r:id="rId5"/>
    <p:sldId id="358" r:id="rId6"/>
    <p:sldId id="262" r:id="rId7"/>
    <p:sldId id="265" r:id="rId8"/>
    <p:sldId id="269" r:id="rId9"/>
    <p:sldId id="282" r:id="rId10"/>
    <p:sldId id="322" r:id="rId11"/>
    <p:sldId id="409" r:id="rId12"/>
    <p:sldId id="272" r:id="rId13"/>
    <p:sldId id="268" r:id="rId14"/>
    <p:sldId id="271" r:id="rId15"/>
    <p:sldId id="366" r:id="rId16"/>
    <p:sldId id="316" r:id="rId17"/>
    <p:sldId id="371" r:id="rId18"/>
    <p:sldId id="286" r:id="rId19"/>
    <p:sldId id="368" r:id="rId20"/>
    <p:sldId id="369" r:id="rId21"/>
    <p:sldId id="367" r:id="rId22"/>
    <p:sldId id="276" r:id="rId23"/>
    <p:sldId id="275" r:id="rId24"/>
    <p:sldId id="433" r:id="rId25"/>
    <p:sldId id="319" r:id="rId26"/>
    <p:sldId id="411" r:id="rId27"/>
    <p:sldId id="427" r:id="rId28"/>
    <p:sldId id="428" r:id="rId29"/>
    <p:sldId id="429" r:id="rId30"/>
    <p:sldId id="431" r:id="rId31"/>
    <p:sldId id="430" r:id="rId32"/>
    <p:sldId id="432" r:id="rId33"/>
    <p:sldId id="397" r:id="rId34"/>
    <p:sldId id="416" r:id="rId35"/>
    <p:sldId id="415" r:id="rId36"/>
    <p:sldId id="418" r:id="rId37"/>
    <p:sldId id="417" r:id="rId38"/>
    <p:sldId id="434" r:id="rId39"/>
    <p:sldId id="419" r:id="rId40"/>
    <p:sldId id="420" r:id="rId41"/>
    <p:sldId id="422" r:id="rId42"/>
    <p:sldId id="436" r:id="rId43"/>
    <p:sldId id="423" r:id="rId44"/>
    <p:sldId id="425" r:id="rId45"/>
    <p:sldId id="426" r:id="rId46"/>
    <p:sldId id="435" r:id="rId47"/>
    <p:sldId id="290" r:id="rId48"/>
    <p:sldId id="323" r:id="rId49"/>
    <p:sldId id="292" r:id="rId50"/>
    <p:sldId id="293" r:id="rId51"/>
    <p:sldId id="294" r:id="rId52"/>
    <p:sldId id="295" r:id="rId53"/>
    <p:sldId id="299" r:id="rId54"/>
    <p:sldId id="303" r:id="rId55"/>
    <p:sldId id="359" r:id="rId56"/>
    <p:sldId id="297" r:id="rId57"/>
    <p:sldId id="296" r:id="rId58"/>
    <p:sldId id="298" r:id="rId59"/>
    <p:sldId id="305" r:id="rId60"/>
    <p:sldId id="306" r:id="rId61"/>
    <p:sldId id="307" r:id="rId62"/>
    <p:sldId id="401" r:id="rId63"/>
    <p:sldId id="310" r:id="rId64"/>
    <p:sldId id="325" r:id="rId65"/>
    <p:sldId id="400" r:id="rId66"/>
    <p:sldId id="398" r:id="rId67"/>
    <p:sldId id="326" r:id="rId68"/>
    <p:sldId id="321" r:id="rId69"/>
    <p:sldId id="384" r:id="rId70"/>
    <p:sldId id="390" r:id="rId71"/>
    <p:sldId id="385" r:id="rId72"/>
    <p:sldId id="386" r:id="rId73"/>
    <p:sldId id="391" r:id="rId74"/>
    <p:sldId id="387" r:id="rId75"/>
    <p:sldId id="392" r:id="rId76"/>
    <p:sldId id="389" r:id="rId77"/>
    <p:sldId id="393" r:id="rId78"/>
    <p:sldId id="327" r:id="rId79"/>
    <p:sldId id="329" r:id="rId80"/>
    <p:sldId id="328" r:id="rId81"/>
    <p:sldId id="331" r:id="rId82"/>
    <p:sldId id="330" r:id="rId83"/>
    <p:sldId id="332" r:id="rId84"/>
    <p:sldId id="333" r:id="rId85"/>
    <p:sldId id="334" r:id="rId86"/>
    <p:sldId id="357" r:id="rId87"/>
    <p:sldId id="340" r:id="rId88"/>
    <p:sldId id="335" r:id="rId89"/>
    <p:sldId id="402" r:id="rId90"/>
    <p:sldId id="341" r:id="rId91"/>
    <p:sldId id="339" r:id="rId92"/>
    <p:sldId id="403" r:id="rId93"/>
    <p:sldId id="404" r:id="rId94"/>
    <p:sldId id="342" r:id="rId95"/>
    <p:sldId id="343" r:id="rId96"/>
    <p:sldId id="344" r:id="rId97"/>
    <p:sldId id="373" r:id="rId98"/>
    <p:sldId id="345" r:id="rId99"/>
    <p:sldId id="347" r:id="rId100"/>
    <p:sldId id="348" r:id="rId101"/>
    <p:sldId id="405" r:id="rId102"/>
    <p:sldId id="406" r:id="rId103"/>
    <p:sldId id="350" r:id="rId104"/>
    <p:sldId id="376" r:id="rId105"/>
    <p:sldId id="353" r:id="rId106"/>
    <p:sldId id="351" r:id="rId107"/>
    <p:sldId id="375" r:id="rId108"/>
    <p:sldId id="355" r:id="rId109"/>
    <p:sldId id="407" r:id="rId110"/>
    <p:sldId id="408" r:id="rId111"/>
    <p:sldId id="383" r:id="rId112"/>
    <p:sldId id="413" r:id="rId113"/>
    <p:sldId id="361" r:id="rId114"/>
    <p:sldId id="377" r:id="rId115"/>
    <p:sldId id="379" r:id="rId116"/>
    <p:sldId id="300" r:id="rId117"/>
    <p:sldId id="394" r:id="rId118"/>
    <p:sldId id="414" r:id="rId119"/>
    <p:sldId id="363" r:id="rId1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awel Klimczyk" initials="PK" lastIdx="8" clrIdx="0">
    <p:extLst>
      <p:ext uri="{19B8F6BF-5375-455C-9EA6-DF929625EA0E}">
        <p15:presenceInfo xmlns:p15="http://schemas.microsoft.com/office/powerpoint/2012/main" userId="c67708b62c4c123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Styl jasny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Styl ciemny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4" autoAdjust="0"/>
    <p:restoredTop sz="94411" autoAdjust="0"/>
  </p:normalViewPr>
  <p:slideViewPr>
    <p:cSldViewPr snapToGrid="0">
      <p:cViewPr varScale="1">
        <p:scale>
          <a:sx n="114" d="100"/>
          <a:sy n="114" d="100"/>
        </p:scale>
        <p:origin x="1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presProps" Target="presProp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viewProps" Target="view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5fe1edd35b118c7d/Dokumenty/Prezentacje/dpf%20slajdy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Arkusz1!$B$7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</c:spPr>
          <c:invertIfNegative val="0"/>
          <c:dPt>
            <c:idx val="1"/>
            <c:invertIfNegative val="0"/>
            <c:bubble3D val="0"/>
            <c:spPr>
              <a:solidFill>
                <a:schemeClr val="accent1"/>
              </a:solidFill>
              <a:ln>
                <a:solidFill>
                  <a:sysClr val="windowText" lastClr="000000"/>
                </a:solidFill>
              </a:ln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7901-45F6-9FF3-1FB836BA1BF7}"/>
              </c:ext>
            </c:extLst>
          </c:dPt>
          <c:cat>
            <c:strRef>
              <c:f>Arkusz1!$C$6:$E$6</c:f>
              <c:strCache>
                <c:ptCount val="2"/>
                <c:pt idx="0">
                  <c:v>No docs</c:v>
                </c:pt>
                <c:pt idx="1">
                  <c:v>Cleaning &amp; singleton</c:v>
                </c:pt>
              </c:strCache>
            </c:strRef>
          </c:cat>
          <c:val>
            <c:numRef>
              <c:f>Arkusz1!$C$7:$E$7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901-45F6-9FF3-1FB836BA1B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3960559"/>
        <c:axId val="653960975"/>
      </c:barChart>
      <c:catAx>
        <c:axId val="6539605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975"/>
        <c:crosses val="autoZero"/>
        <c:auto val="1"/>
        <c:lblAlgn val="ctr"/>
        <c:lblOffset val="100"/>
        <c:noMultiLvlLbl val="0"/>
      </c:catAx>
      <c:valAx>
        <c:axId val="6539609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539605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</a:t>
            </a:r>
            <a:r>
              <a:rPr lang="en-US" dirty="0"/>
              <a:t>= 35,</a:t>
            </a:r>
            <a:r>
              <a:rPr lang="en-US" baseline="0" dirty="0"/>
              <a:t> ns</a:t>
            </a:r>
            <a:endParaRPr lang="en-US" dirty="0"/>
          </a:p>
        </c:rich>
      </c:tx>
      <c:layout>
        <c:manualLayout>
          <c:xMode val="edge"/>
          <c:yMode val="edge"/>
          <c:x val="0.47940266841644796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slajdy.xlsx]Arkusz2'!$I$63:$J$63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slajdy.xlsx]Arkusz2'!$I$64:$J$64</c:f>
              <c:numCache>
                <c:formatCode>#,##0.00</c:formatCode>
                <c:ptCount val="2"/>
                <c:pt idx="0" formatCode="General">
                  <c:v>181.44200000000001</c:v>
                </c:pt>
                <c:pt idx="1">
                  <c:v>17.327999999999999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401-4271-9493-8B74EB0663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2703"/>
        <c:axId val="1179046015"/>
      </c:barChart>
      <c:catAx>
        <c:axId val="117903270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6015"/>
        <c:crosses val="autoZero"/>
        <c:auto val="1"/>
        <c:lblAlgn val="ctr"/>
        <c:lblOffset val="100"/>
        <c:noMultiLvlLbl val="0"/>
      </c:catAx>
      <c:valAx>
        <c:axId val="117904601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2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Arkusz1!$B$11</c:f>
              <c:strCache>
                <c:ptCount val="1"/>
                <c:pt idx="0">
                  <c:v>Requests per second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Arkusz1!$C$10:$E$10</c:f>
              <c:strCache>
                <c:ptCount val="3"/>
                <c:pt idx="0">
                  <c:v>No docs</c:v>
                </c:pt>
                <c:pt idx="1">
                  <c:v>Cleaning &amp; singleton</c:v>
                </c:pt>
                <c:pt idx="2">
                  <c:v>Direct / TCP</c:v>
                </c:pt>
              </c:strCache>
            </c:strRef>
          </c:cat>
          <c:val>
            <c:numRef>
              <c:f>Arkusz1!$C$11:$E$11</c:f>
              <c:numCache>
                <c:formatCode>General</c:formatCode>
                <c:ptCount val="3"/>
                <c:pt idx="0">
                  <c:v>1.1299999999999999</c:v>
                </c:pt>
                <c:pt idx="1">
                  <c:v>10.93</c:v>
                </c:pt>
                <c:pt idx="2">
                  <c:v>13.23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7E3-444E-BF23-E522E09557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7236783"/>
        <c:axId val="1177243023"/>
      </c:barChart>
      <c:catAx>
        <c:axId val="117723678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43023"/>
        <c:crosses val="autoZero"/>
        <c:auto val="1"/>
        <c:lblAlgn val="ctr"/>
        <c:lblOffset val="100"/>
        <c:noMultiLvlLbl val="0"/>
      </c:catAx>
      <c:valAx>
        <c:axId val="11772430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723678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</a:t>
            </a:r>
            <a:r>
              <a:rPr lang="en-GB" baseline="0"/>
              <a:t> = 15, 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Arkusz2!$B$5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Arkusz2!$C$4:$D$4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Arkusz2!$C$5:$D$5</c:f>
              <c:numCache>
                <c:formatCode>#,##0.00</c:formatCode>
                <c:ptCount val="2"/>
                <c:pt idx="0">
                  <c:v>3130.904</c:v>
                </c:pt>
                <c:pt idx="1">
                  <c:v>230628.9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CE-4748-A1F5-B7DA06B4453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14313967"/>
        <c:axId val="614310223"/>
      </c:barChart>
      <c:catAx>
        <c:axId val="6143139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0223"/>
        <c:crosses val="autoZero"/>
        <c:auto val="1"/>
        <c:lblAlgn val="ctr"/>
        <c:lblOffset val="100"/>
        <c:noMultiLvlLbl val="0"/>
      </c:catAx>
      <c:valAx>
        <c:axId val="61431022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61431396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n =</a:t>
            </a:r>
            <a:r>
              <a:rPr lang="en-GB" baseline="0"/>
              <a:t> 35, ns</a:t>
            </a:r>
            <a:endParaRPr lang="pl-PL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Arkusz2!$I$4:$J$4</c:f>
              <c:strCache>
                <c:ptCount val="2"/>
                <c:pt idx="0">
                  <c:v>Default</c:v>
                </c:pt>
                <c:pt idx="1">
                  <c:v>Recursive TPL</c:v>
                </c:pt>
              </c:strCache>
            </c:strRef>
          </c:cat>
          <c:val>
            <c:numRef>
              <c:f>Arkusz2!$I$5:$J$5</c:f>
              <c:numCache>
                <c:formatCode>#,##0.00</c:formatCode>
                <c:ptCount val="2"/>
                <c:pt idx="0">
                  <c:v>47396067.945</c:v>
                </c:pt>
                <c:pt idx="1">
                  <c:v>4621743140.7519999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B38-47A9-AF55-8023438F55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179030623"/>
        <c:axId val="1179042271"/>
      </c:barChart>
      <c:catAx>
        <c:axId val="11790306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42271"/>
        <c:crosses val="autoZero"/>
        <c:auto val="1"/>
        <c:lblAlgn val="ctr"/>
        <c:lblOffset val="100"/>
        <c:noMultiLvlLbl val="0"/>
      </c:catAx>
      <c:valAx>
        <c:axId val="1179042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17903062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Arkusz2!$B$24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Arkusz2!$C$23:$D$23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Arkusz2!$C$24:$D$24</c:f>
              <c:numCache>
                <c:formatCode>#,##0.00</c:formatCode>
                <c:ptCount val="2"/>
                <c:pt idx="0">
                  <c:v>3130.904</c:v>
                </c:pt>
                <c:pt idx="1">
                  <c:v>6055.0159999999996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0D-4D90-9EDB-FA6EEDDB0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1686415"/>
        <c:axId val="1661685583"/>
      </c:barChart>
      <c:catAx>
        <c:axId val="166168641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5583"/>
        <c:crosses val="autoZero"/>
        <c:auto val="1"/>
        <c:lblAlgn val="ctr"/>
        <c:lblOffset val="100"/>
        <c:noMultiLvlLbl val="0"/>
      </c:catAx>
      <c:valAx>
        <c:axId val="16616855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168641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= 35,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Arkusz2!$H$24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Arkusz2!$I$23:$J$23</c:f>
              <c:strCache>
                <c:ptCount val="2"/>
                <c:pt idx="0">
                  <c:v>Default</c:v>
                </c:pt>
                <c:pt idx="1">
                  <c:v>Recursive TPL smarter</c:v>
                </c:pt>
              </c:strCache>
            </c:strRef>
          </c:cat>
          <c:val>
            <c:numRef>
              <c:f>Arkusz2!$I$24:$J$24</c:f>
              <c:numCache>
                <c:formatCode>#,##0.00</c:formatCode>
                <c:ptCount val="2"/>
                <c:pt idx="0">
                  <c:v>47396067.945</c:v>
                </c:pt>
                <c:pt idx="1">
                  <c:v>31406175.546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078-4391-A8A1-05B0D29CEB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69719439"/>
        <c:axId val="1669723183"/>
      </c:barChart>
      <c:catAx>
        <c:axId val="166971943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23183"/>
        <c:crosses val="autoZero"/>
        <c:auto val="1"/>
        <c:lblAlgn val="ctr"/>
        <c:lblOffset val="100"/>
        <c:noMultiLvlLbl val="0"/>
      </c:catAx>
      <c:valAx>
        <c:axId val="166972318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6971943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</a:t>
            </a:r>
            <a:r>
              <a:rPr lang="en-US" baseline="0" dirty="0" smtClean="0"/>
              <a:t> = 15, ns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slajdy.xlsx]Arkusz2'!$C$42:$E$42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slajdy.xlsx]Arkusz2'!$C$43:$E$43</c:f>
              <c:numCache>
                <c:formatCode>#,##0.00</c:formatCode>
                <c:ptCount val="3"/>
                <c:pt idx="0">
                  <c:v>3130.904</c:v>
                </c:pt>
                <c:pt idx="1">
                  <c:v>6055.0159999999996</c:v>
                </c:pt>
                <c:pt idx="2" formatCode="General">
                  <c:v>69.596999999999994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7A3-4A16-BAC8-39960C9774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55327"/>
        <c:axId val="1683155743"/>
      </c:barChart>
      <c:catAx>
        <c:axId val="16831553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743"/>
        <c:crosses val="autoZero"/>
        <c:auto val="1"/>
        <c:lblAlgn val="ctr"/>
        <c:lblOffset val="100"/>
        <c:noMultiLvlLbl val="0"/>
      </c:catAx>
      <c:valAx>
        <c:axId val="1683155743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532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N  =</a:t>
            </a:r>
            <a:r>
              <a:rPr lang="en-US" baseline="0" dirty="0" smtClean="0"/>
              <a:t> 35, 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slajdy.xlsx]Arkusz2'!$H$43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slajdy.xlsx]Arkusz2'!$I$42:$K$42</c:f>
              <c:strCache>
                <c:ptCount val="3"/>
                <c:pt idx="0">
                  <c:v>Default</c:v>
                </c:pt>
                <c:pt idx="1">
                  <c:v>Recursive TPL smarter</c:v>
                </c:pt>
                <c:pt idx="2">
                  <c:v>Memoization</c:v>
                </c:pt>
              </c:strCache>
            </c:strRef>
          </c:cat>
          <c:val>
            <c:numRef>
              <c:f>'[dpf slajdy.xlsx]Arkusz2'!$I$43:$K$43</c:f>
              <c:numCache>
                <c:formatCode>#,##0.00</c:formatCode>
                <c:ptCount val="3"/>
                <c:pt idx="0">
                  <c:v>47396067.945</c:v>
                </c:pt>
                <c:pt idx="1">
                  <c:v>31406175.546</c:v>
                </c:pt>
                <c:pt idx="2" formatCode="General">
                  <c:v>181.44200000000001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8E8-448C-96E3-E62BFEC1DAA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9471"/>
        <c:axId val="1683172799"/>
      </c:barChart>
      <c:catAx>
        <c:axId val="1683169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72799"/>
        <c:crosses val="autoZero"/>
        <c:auto val="1"/>
        <c:lblAlgn val="ctr"/>
        <c:lblOffset val="100"/>
        <c:noMultiLvlLbl val="0"/>
      </c:catAx>
      <c:valAx>
        <c:axId val="168317279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947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dirty="0" smtClean="0"/>
              <a:t>N = 15, ns</a:t>
            </a:r>
            <a:endParaRPr lang="pl-PL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'[dpf slajdy.xlsx]Arkusz2'!$B$64</c:f>
              <c:strCache>
                <c:ptCount val="1"/>
                <c:pt idx="0">
                  <c:v>ns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'[dpf slajdy.xlsx]Arkusz2'!$C$63:$D$63</c:f>
              <c:strCache>
                <c:ptCount val="2"/>
                <c:pt idx="0">
                  <c:v>Memoization</c:v>
                </c:pt>
                <c:pt idx="1">
                  <c:v>Iterative</c:v>
                </c:pt>
              </c:strCache>
            </c:strRef>
          </c:cat>
          <c:val>
            <c:numRef>
              <c:f>'[dpf slajdy.xlsx]Arkusz2'!$C$64:$D$64</c:f>
              <c:numCache>
                <c:formatCode>#,##0.00</c:formatCode>
                <c:ptCount val="2"/>
                <c:pt idx="0" formatCode="General">
                  <c:v>69.596999999999994</c:v>
                </c:pt>
                <c:pt idx="1">
                  <c:v>7.3789999999999996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661-4A88-9F7A-09DC5FCDE7A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83164479"/>
        <c:axId val="1683156991"/>
      </c:barChart>
      <c:catAx>
        <c:axId val="16831644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56991"/>
        <c:crosses val="autoZero"/>
        <c:auto val="1"/>
        <c:lblAlgn val="ctr"/>
        <c:lblOffset val="100"/>
        <c:noMultiLvlLbl val="0"/>
      </c:catAx>
      <c:valAx>
        <c:axId val="168315699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168316447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2" custLinFactNeighborX="25418" custLinFactNeighborY="-53237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1" presStyleCnt="2" custLinFactNeighborX="25418" custLinFactNeighborY="-8171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D844705A-F140-4F06-905B-EF3B184D60E1}" srcId="{A23A32D7-9E08-4BF1-ACDF-88F7696CF920}" destId="{AD8A0AF8-8584-4E6E-9C72-B866F4B0215C}" srcOrd="1" destOrd="0" parTransId="{540330B2-03D5-4B8F-894A-EA434A6232DA}" sibTransId="{C7364923-0C29-4D10-A445-153469A47B05}"/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358376D-55B6-4A47-B73E-37B05D722EA0}" type="presParOf" srcId="{47FD3634-A78D-4162-98BF-38D05C1B22AE}" destId="{41A2A8FA-72FD-4E4F-9124-3F3A32148CAD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23A32D7-9E08-4BF1-ACDF-88F7696CF920}" type="doc">
      <dgm:prSet loTypeId="urn:microsoft.com/office/officeart/2005/8/layout/chevron1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0954AEA8-FD03-4227-92FA-E697C5E600C8}">
      <dgm:prSet/>
      <dgm:spPr/>
      <dgm:t>
        <a:bodyPr/>
        <a:lstStyle/>
        <a:p>
          <a:pPr rtl="0"/>
          <a:r>
            <a:rPr lang="en-US" dirty="0" smtClean="0"/>
            <a:t>Github</a:t>
          </a:r>
        </a:p>
        <a:p>
          <a:pPr rtl="0"/>
          <a:r>
            <a:rPr lang="en-US" dirty="0" smtClean="0"/>
            <a:t>blob</a:t>
          </a:r>
          <a:endParaRPr lang="pl-PL" dirty="0"/>
        </a:p>
      </dgm:t>
    </dgm:pt>
    <dgm:pt modelId="{EF269534-6C10-48B7-B0EE-B0D2FB4B8D9E}" type="parTrans" cxnId="{736A05DE-3BB1-4F76-9093-8F100FA4A1B1}">
      <dgm:prSet/>
      <dgm:spPr/>
      <dgm:t>
        <a:bodyPr/>
        <a:lstStyle/>
        <a:p>
          <a:endParaRPr lang="pl-PL"/>
        </a:p>
      </dgm:t>
    </dgm:pt>
    <dgm:pt modelId="{DAFD115A-79D7-4655-944A-B5CEE7B9D7F5}" type="sibTrans" cxnId="{736A05DE-3BB1-4F76-9093-8F100FA4A1B1}">
      <dgm:prSet/>
      <dgm:spPr/>
      <dgm:t>
        <a:bodyPr/>
        <a:lstStyle/>
        <a:p>
          <a:endParaRPr lang="pl-PL"/>
        </a:p>
      </dgm:t>
    </dgm:pt>
    <dgm:pt modelId="{B9E5593B-D279-4818-B9ED-9BF448A33646}">
      <dgm:prSet/>
      <dgm:spPr/>
      <dgm:t>
        <a:bodyPr/>
        <a:lstStyle/>
        <a:p>
          <a:pPr rtl="0"/>
          <a:r>
            <a:rPr lang="en-US" dirty="0" smtClean="0"/>
            <a:t>Server</a:t>
          </a:r>
          <a:endParaRPr lang="pl-PL" dirty="0"/>
        </a:p>
      </dgm:t>
    </dgm:pt>
    <dgm:pt modelId="{9364A599-7DCC-49BB-814E-4CE0E18F2AEC}" type="parTrans" cxnId="{9D47B8F3-5D67-4383-B65B-2387762CD4D3}">
      <dgm:prSet/>
      <dgm:spPr/>
      <dgm:t>
        <a:bodyPr/>
        <a:lstStyle/>
        <a:p>
          <a:endParaRPr lang="pl-PL"/>
        </a:p>
      </dgm:t>
    </dgm:pt>
    <dgm:pt modelId="{3BCB32BE-1C5D-4AA5-B4E9-9FD2DB7AE227}" type="sibTrans" cxnId="{9D47B8F3-5D67-4383-B65B-2387762CD4D3}">
      <dgm:prSet/>
      <dgm:spPr/>
      <dgm:t>
        <a:bodyPr/>
        <a:lstStyle/>
        <a:p>
          <a:endParaRPr lang="pl-PL"/>
        </a:p>
      </dgm:t>
    </dgm:pt>
    <dgm:pt modelId="{AD8A0AF8-8584-4E6E-9C72-B866F4B0215C}">
      <dgm:prSet/>
      <dgm:spPr/>
      <dgm:t>
        <a:bodyPr/>
        <a:lstStyle/>
        <a:p>
          <a:pPr rtl="0"/>
          <a:r>
            <a:rPr lang="en-US" smtClean="0"/>
            <a:t>User</a:t>
          </a:r>
          <a:endParaRPr lang="pl-PL"/>
        </a:p>
      </dgm:t>
    </dgm:pt>
    <dgm:pt modelId="{540330B2-03D5-4B8F-894A-EA434A6232DA}" type="parTrans" cxnId="{D844705A-F140-4F06-905B-EF3B184D60E1}">
      <dgm:prSet/>
      <dgm:spPr/>
      <dgm:t>
        <a:bodyPr/>
        <a:lstStyle/>
        <a:p>
          <a:endParaRPr lang="pl-PL"/>
        </a:p>
      </dgm:t>
    </dgm:pt>
    <dgm:pt modelId="{C7364923-0C29-4D10-A445-153469A47B05}" type="sibTrans" cxnId="{D844705A-F140-4F06-905B-EF3B184D60E1}">
      <dgm:prSet/>
      <dgm:spPr/>
      <dgm:t>
        <a:bodyPr/>
        <a:lstStyle/>
        <a:p>
          <a:endParaRPr lang="pl-PL"/>
        </a:p>
      </dgm:t>
    </dgm:pt>
    <dgm:pt modelId="{47FD3634-A78D-4162-98BF-38D05C1B22AE}" type="pres">
      <dgm:prSet presAssocID="{A23A32D7-9E08-4BF1-ACDF-88F7696CF920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l-PL"/>
        </a:p>
      </dgm:t>
    </dgm:pt>
    <dgm:pt modelId="{5335EBBC-5461-4FDB-8028-9AF7E0AD7881}" type="pres">
      <dgm:prSet presAssocID="{0954AEA8-FD03-4227-92FA-E697C5E600C8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DB3B984F-DC1A-44D3-92D2-E08B188670B2}" type="pres">
      <dgm:prSet presAssocID="{DAFD115A-79D7-4655-944A-B5CEE7B9D7F5}" presName="parTxOnlySpace" presStyleCnt="0"/>
      <dgm:spPr/>
    </dgm:pt>
    <dgm:pt modelId="{4C661FBC-4245-42B9-9709-366CD0F986D5}" type="pres">
      <dgm:prSet presAssocID="{B9E5593B-D279-4818-B9ED-9BF448A33646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  <dgm:pt modelId="{F6CCD651-ABDF-494F-854D-7D70DBA66D44}" type="pres">
      <dgm:prSet presAssocID="{3BCB32BE-1C5D-4AA5-B4E9-9FD2DB7AE227}" presName="parTxOnlySpace" presStyleCnt="0"/>
      <dgm:spPr/>
    </dgm:pt>
    <dgm:pt modelId="{41A2A8FA-72FD-4E4F-9124-3F3A32148CAD}" type="pres">
      <dgm:prSet presAssocID="{AD8A0AF8-8584-4E6E-9C72-B866F4B0215C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l-PL"/>
        </a:p>
      </dgm:t>
    </dgm:pt>
  </dgm:ptLst>
  <dgm:cxnLst>
    <dgm:cxn modelId="{7C2B3585-1BDC-441D-94DB-A33C3BE10586}" type="presOf" srcId="{A23A32D7-9E08-4BF1-ACDF-88F7696CF920}" destId="{47FD3634-A78D-4162-98BF-38D05C1B22AE}" srcOrd="0" destOrd="0" presId="urn:microsoft.com/office/officeart/2005/8/layout/chevron1"/>
    <dgm:cxn modelId="{E535661E-90BA-4FC7-A82B-B8FFAA56AABD}" type="presOf" srcId="{B9E5593B-D279-4818-B9ED-9BF448A33646}" destId="{4C661FBC-4245-42B9-9709-366CD0F986D5}" srcOrd="0" destOrd="0" presId="urn:microsoft.com/office/officeart/2005/8/layout/chevron1"/>
    <dgm:cxn modelId="{9D47B8F3-5D67-4383-B65B-2387762CD4D3}" srcId="{A23A32D7-9E08-4BF1-ACDF-88F7696CF920}" destId="{B9E5593B-D279-4818-B9ED-9BF448A33646}" srcOrd="1" destOrd="0" parTransId="{9364A599-7DCC-49BB-814E-4CE0E18F2AEC}" sibTransId="{3BCB32BE-1C5D-4AA5-B4E9-9FD2DB7AE227}"/>
    <dgm:cxn modelId="{D844705A-F140-4F06-905B-EF3B184D60E1}" srcId="{A23A32D7-9E08-4BF1-ACDF-88F7696CF920}" destId="{AD8A0AF8-8584-4E6E-9C72-B866F4B0215C}" srcOrd="2" destOrd="0" parTransId="{540330B2-03D5-4B8F-894A-EA434A6232DA}" sibTransId="{C7364923-0C29-4D10-A445-153469A47B05}"/>
    <dgm:cxn modelId="{736A05DE-3BB1-4F76-9093-8F100FA4A1B1}" srcId="{A23A32D7-9E08-4BF1-ACDF-88F7696CF920}" destId="{0954AEA8-FD03-4227-92FA-E697C5E600C8}" srcOrd="0" destOrd="0" parTransId="{EF269534-6C10-48B7-B0EE-B0D2FB4B8D9E}" sibTransId="{DAFD115A-79D7-4655-944A-B5CEE7B9D7F5}"/>
    <dgm:cxn modelId="{6ACED277-6298-46CF-9AB1-E49FD047434B}" type="presOf" srcId="{0954AEA8-FD03-4227-92FA-E697C5E600C8}" destId="{5335EBBC-5461-4FDB-8028-9AF7E0AD7881}" srcOrd="0" destOrd="0" presId="urn:microsoft.com/office/officeart/2005/8/layout/chevron1"/>
    <dgm:cxn modelId="{A19A06EE-41D7-480A-B65D-91528342C75D}" type="presOf" srcId="{AD8A0AF8-8584-4E6E-9C72-B866F4B0215C}" destId="{41A2A8FA-72FD-4E4F-9124-3F3A32148CAD}" srcOrd="0" destOrd="0" presId="urn:microsoft.com/office/officeart/2005/8/layout/chevron1"/>
    <dgm:cxn modelId="{07D83210-09B7-468C-B2CD-C970DC847FCC}" type="presParOf" srcId="{47FD3634-A78D-4162-98BF-38D05C1B22AE}" destId="{5335EBBC-5461-4FDB-8028-9AF7E0AD7881}" srcOrd="0" destOrd="0" presId="urn:microsoft.com/office/officeart/2005/8/layout/chevron1"/>
    <dgm:cxn modelId="{6AEA2B5E-7C41-49B2-8CE9-1068E7F98594}" type="presParOf" srcId="{47FD3634-A78D-4162-98BF-38D05C1B22AE}" destId="{DB3B984F-DC1A-44D3-92D2-E08B188670B2}" srcOrd="1" destOrd="0" presId="urn:microsoft.com/office/officeart/2005/8/layout/chevron1"/>
    <dgm:cxn modelId="{EAB4CC4F-1F1B-4740-8B52-CC91B835FE7F}" type="presParOf" srcId="{47FD3634-A78D-4162-98BF-38D05C1B22AE}" destId="{4C661FBC-4245-42B9-9709-366CD0F986D5}" srcOrd="2" destOrd="0" presId="urn:microsoft.com/office/officeart/2005/8/layout/chevron1"/>
    <dgm:cxn modelId="{03BEB8CA-9DA6-44E5-960E-0411B6DE20C3}" type="presParOf" srcId="{47FD3634-A78D-4162-98BF-38D05C1B22AE}" destId="{F6CCD651-ABDF-494F-854D-7D70DBA66D44}" srcOrd="3" destOrd="0" presId="urn:microsoft.com/office/officeart/2005/8/layout/chevron1"/>
    <dgm:cxn modelId="{E358376D-55B6-4A47-B73E-37B05D722EA0}" type="presParOf" srcId="{47FD3634-A78D-4162-98BF-38D05C1B22AE}" destId="{41A2A8FA-72FD-4E4F-9124-3F3A32148CAD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144870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Github</a:t>
          </a:r>
        </a:p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dirty="0" smtClean="0"/>
            <a:t>blob</a:t>
          </a:r>
          <a:endParaRPr lang="pl-PL" sz="6200" kern="1200" dirty="0"/>
        </a:p>
      </dsp:txBody>
      <dsp:txXfrm>
        <a:off x="1214389" y="0"/>
        <a:ext cx="3208557" cy="2139037"/>
      </dsp:txXfrm>
    </dsp:sp>
    <dsp:sp modelId="{41A2A8FA-72FD-4E4F-9124-3F3A32148CAD}">
      <dsp:nvSpPr>
        <dsp:cNvPr id="0" name=""/>
        <dsp:cNvSpPr/>
      </dsp:nvSpPr>
      <dsp:spPr>
        <a:xfrm>
          <a:off x="4830727" y="0"/>
          <a:ext cx="5347594" cy="213903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8031" tIns="82677" rIns="82677" bIns="82677" numCol="1" spcCol="1270" anchor="ctr" anchorCtr="0">
          <a:noAutofit/>
        </a:bodyPr>
        <a:lstStyle/>
        <a:p>
          <a:pPr lvl="0" algn="ctr" defTabSz="2755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6200" kern="1200" smtClean="0"/>
            <a:t>User</a:t>
          </a:r>
          <a:endParaRPr lang="pl-PL" sz="6200" kern="1200"/>
        </a:p>
      </dsp:txBody>
      <dsp:txXfrm>
        <a:off x="5900246" y="0"/>
        <a:ext cx="3208557" cy="213903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35EBBC-5461-4FDB-8028-9AF7E0AD7881}">
      <dsp:nvSpPr>
        <dsp:cNvPr id="0" name=""/>
        <dsp:cNvSpPr/>
      </dsp:nvSpPr>
      <dsp:spPr>
        <a:xfrm>
          <a:off x="2981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Github</a:t>
          </a:r>
        </a:p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blob</a:t>
          </a:r>
          <a:endParaRPr lang="pl-PL" sz="4200" kern="1200" dirty="0"/>
        </a:p>
      </dsp:txBody>
      <dsp:txXfrm>
        <a:off x="729578" y="1070198"/>
        <a:ext cx="2179791" cy="1453194"/>
      </dsp:txXfrm>
    </dsp:sp>
    <dsp:sp modelId="{4C661FBC-4245-42B9-9709-366CD0F986D5}">
      <dsp:nvSpPr>
        <dsp:cNvPr id="0" name=""/>
        <dsp:cNvSpPr/>
      </dsp:nvSpPr>
      <dsp:spPr>
        <a:xfrm>
          <a:off x="3272668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dirty="0" smtClean="0"/>
            <a:t>Server</a:t>
          </a:r>
          <a:endParaRPr lang="pl-PL" sz="4200" kern="1200" dirty="0"/>
        </a:p>
      </dsp:txBody>
      <dsp:txXfrm>
        <a:off x="3999265" y="1070198"/>
        <a:ext cx="2179791" cy="1453194"/>
      </dsp:txXfrm>
    </dsp:sp>
    <dsp:sp modelId="{41A2A8FA-72FD-4E4F-9124-3F3A32148CAD}">
      <dsp:nvSpPr>
        <dsp:cNvPr id="0" name=""/>
        <dsp:cNvSpPr/>
      </dsp:nvSpPr>
      <dsp:spPr>
        <a:xfrm>
          <a:off x="6542355" y="1070198"/>
          <a:ext cx="3632985" cy="145319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algn="ctr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68021" tIns="56007" rIns="56007" bIns="56007" numCol="1" spcCol="1270" anchor="ctr" anchorCtr="0">
          <a:noAutofit/>
        </a:bodyPr>
        <a:lstStyle/>
        <a:p>
          <a:pPr lvl="0" algn="ctr" defTabSz="18669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200" kern="1200" smtClean="0"/>
            <a:t>User</a:t>
          </a:r>
          <a:endParaRPr lang="pl-PL" sz="4200" kern="1200"/>
        </a:p>
      </dsp:txBody>
      <dsp:txXfrm>
        <a:off x="7268952" y="1070198"/>
        <a:ext cx="2179791" cy="14531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gif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B2A441-A287-4456-A052-F4898ED5D5F2}" type="datetimeFigureOut">
              <a:rPr lang="pl-PL" smtClean="0"/>
              <a:t>14.10.2019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 smtClean="0"/>
              <a:t>Edytuj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AAC945-E110-4F66-A373-557B69307723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99080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52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719297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75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8061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111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83854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l-PL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Eksponenta macierzy</a:t>
            </a:r>
          </a:p>
          <a:p>
            <a:r>
              <a:rPr lang="en-GB" dirty="0" err="1" smtClean="0"/>
              <a:t>Szybkie</a:t>
            </a:r>
            <a:r>
              <a:rPr lang="en-GB" dirty="0" smtClean="0"/>
              <a:t> </a:t>
            </a:r>
            <a:r>
              <a:rPr lang="en-GB" dirty="0" err="1" smtClean="0"/>
              <a:t>podwajanie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AAC945-E110-4F66-A373-557B69307723}" type="slidenum">
              <a:rPr lang="pl-PL" smtClean="0"/>
              <a:t>112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72800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10/14/2019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10/14/2019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aaubry/YamlDotNet/pull/356" TargetMode="External"/><Relationship Id="rId3" Type="http://schemas.openxmlformats.org/officeDocument/2006/relationships/hyperlink" Target="https://docs.microsoft.com/en-us/azure/cosmos-db/performance-tips" TargetMode="External"/><Relationship Id="rId7" Type="http://schemas.openxmlformats.org/officeDocument/2006/relationships/hyperlink" Target="https://wojciechnagorski.com/2018/12/how-i-improved-the-yamldotnet-performance-by-370/" TargetMode="External"/><Relationship Id="rId2" Type="http://schemas.openxmlformats.org/officeDocument/2006/relationships/hyperlink" Target="https://github.com/lukasz-pyrzyk/DailyPerformanceFucku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davidfowl/AspNetCoreDiagnosticScenarios" TargetMode="External"/><Relationship Id="rId5" Type="http://schemas.openxmlformats.org/officeDocument/2006/relationships/hyperlink" Target="http://www.tugberkugurlu.com/archive/efficiently-streaming-large-http-responses-with-httpclient" TargetMode="External"/><Relationship Id="rId4" Type="http://schemas.openxmlformats.org/officeDocument/2006/relationships/hyperlink" Target="https://docs.microsoft.com/en-us/azure/cosmos-db/sql-api-sql-query-metrics" TargetMode="Externa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31160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Getting assembly from </a:t>
            </a:r>
            <a:r>
              <a:rPr lang="en-GB" dirty="0" err="1"/>
              <a:t>c#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b="1" dirty="0"/>
              <a:t>sharplab.io</a:t>
            </a:r>
            <a:r>
              <a:rPr lang="en-US" dirty="0"/>
              <a:t> by Andrey </a:t>
            </a:r>
            <a:r>
              <a:rPr lang="en-US" dirty="0" err="1"/>
              <a:t>Shchekin</a:t>
            </a:r>
            <a:endParaRPr lang="en-US" dirty="0"/>
          </a:p>
          <a:p>
            <a:pPr fontAlgn="base"/>
            <a:r>
              <a:rPr lang="en-US" dirty="0"/>
              <a:t>The Ultimate .NET Experiment (</a:t>
            </a:r>
            <a:r>
              <a:rPr lang="en-US" b="1" dirty="0"/>
              <a:t>TUNE</a:t>
            </a:r>
            <a:r>
              <a:rPr lang="en-US" dirty="0"/>
              <a:t>) by Konrad </a:t>
            </a:r>
            <a:r>
              <a:rPr lang="en-US" dirty="0" err="1"/>
              <a:t>Kokosa</a:t>
            </a:r>
            <a:endParaRPr lang="en-US" dirty="0"/>
          </a:p>
          <a:p>
            <a:pPr fontAlgn="base"/>
            <a:r>
              <a:rPr lang="en-US" b="1" dirty="0" err="1"/>
              <a:t>DisassemblyDiagnoser</a:t>
            </a:r>
            <a:r>
              <a:rPr lang="en-US" dirty="0"/>
              <a:t> in </a:t>
            </a:r>
            <a:r>
              <a:rPr lang="en-US" b="1" dirty="0" err="1"/>
              <a:t>BenchmarkDotNet</a:t>
            </a:r>
            <a:endParaRPr lang="en-US" b="1" dirty="0"/>
          </a:p>
          <a:p>
            <a:pPr fontAlgn="base"/>
            <a:r>
              <a:rPr lang="en-US" b="1" dirty="0" err="1" smtClean="0"/>
              <a:t>Disasmo</a:t>
            </a:r>
            <a:r>
              <a:rPr lang="en-US" b="1" dirty="0"/>
              <a:t> </a:t>
            </a:r>
            <a:r>
              <a:rPr lang="en-US" dirty="0"/>
              <a:t>by </a:t>
            </a:r>
            <a:r>
              <a:rPr lang="en-US" dirty="0" err="1"/>
              <a:t>Egor</a:t>
            </a:r>
            <a:r>
              <a:rPr lang="en-US" dirty="0"/>
              <a:t> </a:t>
            </a:r>
            <a:r>
              <a:rPr lang="en-US" dirty="0" err="1"/>
              <a:t>Bogatov</a:t>
            </a:r>
            <a:endParaRPr lang="en-US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1209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n,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[] results)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n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- 1;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== 0)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current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beforePrevious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previous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[n - 1];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752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1" name="Wykres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53412383"/>
              </p:ext>
            </p:extLst>
          </p:nvPr>
        </p:nvGraphicFramePr>
        <p:xfrm>
          <a:off x="1371600" y="279400"/>
          <a:ext cx="10198100" cy="61188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6893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16850307"/>
              </p:ext>
            </p:extLst>
          </p:nvPr>
        </p:nvGraphicFramePr>
        <p:xfrm>
          <a:off x="1257301" y="368299"/>
          <a:ext cx="9872132" cy="59232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1277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0038" y="1453149"/>
            <a:ext cx="3941602" cy="5146606"/>
          </a:xfrm>
          <a:prstGeom prst="rect">
            <a:avLst/>
          </a:prstGeom>
        </p:spPr>
      </p:pic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1078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2602" y="624776"/>
            <a:ext cx="6275777" cy="574233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48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42063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WHAT WE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MISSED</a:t>
            </a:r>
            <a:r>
              <a:rPr lang="en-US" sz="4800" dirty="0">
                <a:solidFill>
                  <a:schemeClr val="tx1"/>
                </a:solidFill>
              </a:rPr>
              <a:t>?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753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grpSp>
        <p:nvGrpSpPr>
          <p:cNvPr id="6" name="Grupa 5"/>
          <p:cNvGrpSpPr/>
          <p:nvPr/>
        </p:nvGrpSpPr>
        <p:grpSpPr>
          <a:xfrm>
            <a:off x="1011561" y="2879331"/>
            <a:ext cx="2748345" cy="1099338"/>
            <a:chOff x="4721" y="1247126"/>
            <a:chExt cx="2748345" cy="1099338"/>
          </a:xfrm>
        </p:grpSpPr>
        <p:sp>
          <p:nvSpPr>
            <p:cNvPr id="16" name="Pagon 15"/>
            <p:cNvSpPr/>
            <p:nvPr/>
          </p:nvSpPr>
          <p:spPr>
            <a:xfrm>
              <a:off x="4721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Pagon 4"/>
            <p:cNvSpPr txBox="1"/>
            <p:nvPr/>
          </p:nvSpPr>
          <p:spPr>
            <a:xfrm>
              <a:off x="554390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Calculate</a:t>
              </a:r>
              <a:br>
                <a:rPr lang="en-GB" sz="2400" kern="1200" dirty="0"/>
              </a:br>
              <a:r>
                <a:rPr lang="en-GB" sz="2400" kern="1200" dirty="0"/>
                <a:t>Fibonacci sequence</a:t>
              </a:r>
              <a:endParaRPr lang="pl-PL" sz="2400" kern="1200" dirty="0"/>
            </a:p>
          </p:txBody>
        </p:sp>
      </p:grpSp>
      <p:grpSp>
        <p:nvGrpSpPr>
          <p:cNvPr id="7" name="Grupa 6"/>
          <p:cNvGrpSpPr/>
          <p:nvPr/>
        </p:nvGrpSpPr>
        <p:grpSpPr>
          <a:xfrm>
            <a:off x="3485072" y="2879331"/>
            <a:ext cx="2748345" cy="1099338"/>
            <a:chOff x="2478232" y="1247126"/>
            <a:chExt cx="2748345" cy="1099338"/>
          </a:xfrm>
        </p:grpSpPr>
        <p:sp>
          <p:nvSpPr>
            <p:cNvPr id="14" name="Pagon 13"/>
            <p:cNvSpPr/>
            <p:nvPr/>
          </p:nvSpPr>
          <p:spPr>
            <a:xfrm>
              <a:off x="2478232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Pagon 6"/>
            <p:cNvSpPr txBox="1"/>
            <p:nvPr/>
          </p:nvSpPr>
          <p:spPr>
            <a:xfrm>
              <a:off x="3027901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dirty="0"/>
                <a:t>Write</a:t>
              </a:r>
              <a:r>
                <a:rPr lang="en-GB" sz="2400" kern="1200" dirty="0"/>
                <a:t> recursion</a:t>
              </a:r>
              <a:endParaRPr lang="pl-PL" sz="2400" kern="1200" dirty="0"/>
            </a:p>
          </p:txBody>
        </p:sp>
      </p:grpSp>
      <p:grpSp>
        <p:nvGrpSpPr>
          <p:cNvPr id="8" name="Grupa 7"/>
          <p:cNvGrpSpPr/>
          <p:nvPr/>
        </p:nvGrpSpPr>
        <p:grpSpPr>
          <a:xfrm>
            <a:off x="5958583" y="2879331"/>
            <a:ext cx="2748345" cy="1099338"/>
            <a:chOff x="4951743" y="1247126"/>
            <a:chExt cx="2748345" cy="1099338"/>
          </a:xfrm>
        </p:grpSpPr>
        <p:sp>
          <p:nvSpPr>
            <p:cNvPr id="12" name="Pagon 11"/>
            <p:cNvSpPr/>
            <p:nvPr/>
          </p:nvSpPr>
          <p:spPr>
            <a:xfrm>
              <a:off x="4951743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Pagon 8"/>
            <p:cNvSpPr txBox="1"/>
            <p:nvPr/>
          </p:nvSpPr>
          <p:spPr>
            <a:xfrm>
              <a:off x="5501412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parallel execution</a:t>
              </a:r>
              <a:endParaRPr lang="pl-PL" sz="2400" kern="1200" dirty="0"/>
            </a:p>
          </p:txBody>
        </p:sp>
      </p:grpSp>
      <p:grpSp>
        <p:nvGrpSpPr>
          <p:cNvPr id="9" name="Grupa 8"/>
          <p:cNvGrpSpPr/>
          <p:nvPr/>
        </p:nvGrpSpPr>
        <p:grpSpPr>
          <a:xfrm>
            <a:off x="8432094" y="2879331"/>
            <a:ext cx="2748345" cy="1099338"/>
            <a:chOff x="7425254" y="1247126"/>
            <a:chExt cx="2748345" cy="1099338"/>
          </a:xfrm>
        </p:grpSpPr>
        <p:sp>
          <p:nvSpPr>
            <p:cNvPr id="10" name="Pagon 9"/>
            <p:cNvSpPr/>
            <p:nvPr/>
          </p:nvSpPr>
          <p:spPr>
            <a:xfrm>
              <a:off x="7425254" y="1247126"/>
              <a:ext cx="2748345" cy="1099338"/>
            </a:xfrm>
            <a:prstGeom prst="chevron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Pagon 10"/>
            <p:cNvSpPr txBox="1"/>
            <p:nvPr/>
          </p:nvSpPr>
          <p:spPr>
            <a:xfrm>
              <a:off x="7974923" y="1247126"/>
              <a:ext cx="1649007" cy="10993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32004" rIns="32004" bIns="32004" numCol="1" spcCol="1270" anchor="ctr" anchorCtr="0">
              <a:noAutofit/>
            </a:bodyPr>
            <a:lstStyle/>
            <a:p>
              <a:pPr lvl="0" algn="ctr" defTabSz="10668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GB" sz="2400" kern="1200" dirty="0"/>
                <a:t>Optimize it with data structures</a:t>
              </a:r>
              <a:endParaRPr lang="pl-PL" sz="2400" kern="1200" dirty="0"/>
            </a:p>
          </p:txBody>
        </p:sp>
      </p:grpSp>
      <p:sp>
        <p:nvSpPr>
          <p:cNvPr id="18" name="pole tekstowe 1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84034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25798" y="769029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a = 1, b = 1;</a:t>
            </a:r>
          </a:p>
          <a:p>
            <a:pPr marL="0" indent="0">
              <a:buNone/>
            </a:pP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	for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nn-NO" dirty="0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nn-NO" dirty="0">
                <a:solidFill>
                  <a:srgbClr val="000000"/>
                </a:solidFill>
                <a:latin typeface="Consolas" panose="020B0609020204030204" pitchFamily="49" charset="0"/>
              </a:rPr>
              <a:t> i = 2; i &lt; n; i++)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temp = a +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a = b;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b = temp;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343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06565415"/>
              </p:ext>
            </p:extLst>
          </p:nvPr>
        </p:nvGraphicFramePr>
        <p:xfrm>
          <a:off x="914400" y="285187"/>
          <a:ext cx="10339136" cy="62034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66404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raw.githubusercontent.com/EgorBo/Disasmo/master/images/screenshot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775" y="0"/>
            <a:ext cx="10629900" cy="85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925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ole tekstowe 9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594726"/>
              </p:ext>
            </p:extLst>
          </p:nvPr>
        </p:nvGraphicFramePr>
        <p:xfrm>
          <a:off x="1028700" y="139700"/>
          <a:ext cx="10581613" cy="6348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82966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before</a:t>
            </a:r>
            <a:r>
              <a:rPr lang="en-GB" dirty="0"/>
              <a:t> doing </a:t>
            </a: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optimizations</a:t>
            </a:r>
            <a:b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 smtClean="0"/>
              <a:t>Make sure that current solution still fits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689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>
                <a:solidFill>
                  <a:schemeClr val="tx1"/>
                </a:solidFill>
              </a:rPr>
              <a:t>TIP</a:t>
            </a:r>
            <a:r>
              <a:rPr lang="en-GB" dirty="0" smtClean="0">
                <a:solidFill>
                  <a:schemeClr val="accent4"/>
                </a:solidFill>
              </a:rPr>
              <a:t/>
            </a:r>
            <a:br>
              <a:rPr lang="en-GB" dirty="0" smtClean="0">
                <a:solidFill>
                  <a:schemeClr val="accent4"/>
                </a:solidFill>
              </a:rPr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There are faster algorithms to calculate </a:t>
            </a:r>
            <a:r>
              <a:rPr lang="en-GB" dirty="0" err="1" smtClean="0"/>
              <a:t>fibonnaci</a:t>
            </a:r>
            <a:r>
              <a:rPr lang="en-GB" dirty="0" smtClean="0"/>
              <a:t> sequence like </a:t>
            </a:r>
            <a:r>
              <a:rPr lang="en-GB" dirty="0" smtClean="0">
                <a:solidFill>
                  <a:schemeClr val="accent1"/>
                </a:solidFill>
              </a:rPr>
              <a:t>Matrix exponentiation</a:t>
            </a:r>
            <a:r>
              <a:rPr lang="en-GB" dirty="0" smtClean="0"/>
              <a:t> or </a:t>
            </a:r>
            <a:r>
              <a:rPr lang="en-GB" dirty="0" smtClean="0">
                <a:solidFill>
                  <a:schemeClr val="accent1"/>
                </a:solidFill>
              </a:rPr>
              <a:t>Fast doubling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60511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latin typeface="+mj-lt"/>
              </a:rPr>
              <a:t>There are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projects </a:t>
            </a:r>
            <a:r>
              <a:rPr lang="en-US" sz="3600" dirty="0">
                <a:latin typeface="+mj-lt"/>
              </a:rPr>
              <a:t>without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performance fuckups</a:t>
            </a:r>
          </a:p>
          <a:p>
            <a:pPr marL="0" indent="0" algn="ctr">
              <a:buNone/>
            </a:pPr>
            <a:r>
              <a:rPr lang="en-US" sz="3600" dirty="0">
                <a:latin typeface="+mj-lt"/>
              </a:rPr>
              <a:t/>
            </a:r>
            <a:br>
              <a:rPr lang="en-US" sz="3600" dirty="0">
                <a:latin typeface="+mj-lt"/>
              </a:rPr>
            </a:br>
            <a:r>
              <a:rPr lang="en-US" sz="3600" dirty="0">
                <a:latin typeface="+mj-lt"/>
              </a:rPr>
              <a:t>They can be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huge</a:t>
            </a:r>
            <a:r>
              <a:rPr lang="en-US" sz="3600" dirty="0">
                <a:latin typeface="+mj-lt"/>
              </a:rPr>
              <a:t> or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small</a:t>
            </a:r>
            <a:r>
              <a:rPr lang="en-US" sz="3600" dirty="0">
                <a:latin typeface="+mj-lt"/>
              </a:rPr>
              <a:t>, but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they are</a:t>
            </a:r>
            <a:r>
              <a:rPr lang="en-US" sz="3600" dirty="0">
                <a:latin typeface="+mj-lt"/>
              </a:rPr>
              <a:t>.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8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29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>
              <a:latin typeface="+mj-lt"/>
            </a:endParaRP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YOU MIGHT HAVE </a:t>
            </a:r>
            <a:r>
              <a:rPr lang="en-US" sz="3600" dirty="0" smtClean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NO TIME</a:t>
            </a:r>
            <a:r>
              <a:rPr lang="en-US" sz="3600" dirty="0" smtClean="0">
                <a:latin typeface="+mj-lt"/>
              </a:rPr>
              <a:t> TO FIX IT.</a:t>
            </a:r>
          </a:p>
          <a:p>
            <a:pPr marL="0" indent="0" algn="ctr">
              <a:buNone/>
            </a:pPr>
            <a:r>
              <a:rPr lang="en-US" sz="3600" dirty="0" smtClean="0">
                <a:latin typeface="+mj-lt"/>
              </a:rPr>
              <a:t>IT’S OKAY.</a:t>
            </a:r>
            <a:endParaRPr lang="en-US" sz="3600" dirty="0">
              <a:latin typeface="+mj-lt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Summary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651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09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Links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en-GB" dirty="0">
                <a:hlinkClick r:id="rId2"/>
              </a:rPr>
              <a:t>https://github.com/lukasz-pyrzyk/DailyPerformanceFuckup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3"/>
              </a:rPr>
              <a:t>https://docs.microsoft.com/en-us/azure/cosmos-db/performance-tips</a:t>
            </a:r>
            <a:endParaRPr lang="en-GB" dirty="0"/>
          </a:p>
          <a:p>
            <a:pPr>
              <a:buFontTx/>
              <a:buChar char="-"/>
            </a:pPr>
            <a:r>
              <a:rPr lang="en-GB" dirty="0">
                <a:hlinkClick r:id="rId4"/>
              </a:rPr>
              <a:t>https://</a:t>
            </a:r>
            <a:r>
              <a:rPr lang="en-GB" dirty="0" smtClean="0">
                <a:hlinkClick r:id="rId4"/>
              </a:rPr>
              <a:t>docs.microsoft.com/en-us/azure/cosmos-db/sql-api-sql-query-metrics</a:t>
            </a:r>
            <a:r>
              <a:rPr lang="en-GB" dirty="0" smtClean="0">
                <a:hlinkClick r:id="rId5"/>
              </a:rPr>
              <a:t>http</a:t>
            </a:r>
            <a:r>
              <a:rPr lang="en-GB" dirty="0">
                <a:hlinkClick r:id="rId5"/>
              </a:rPr>
              <a:t>://</a:t>
            </a:r>
            <a:r>
              <a:rPr lang="en-GB" dirty="0" smtClean="0">
                <a:hlinkClick r:id="rId5"/>
              </a:rPr>
              <a:t>www.tugberkugurlu.com/archive/efficiently-streaming-large-http-responses-with-httpclient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>
                <a:hlinkClick r:id="rId6"/>
              </a:rPr>
              <a:t>https://</a:t>
            </a:r>
            <a:r>
              <a:rPr lang="en-GB" dirty="0" smtClean="0">
                <a:hlinkClick r:id="rId6"/>
              </a:rPr>
              <a:t>github.com/davidfowl/AspNetCoreDiagnosticScenarios</a:t>
            </a:r>
            <a:endParaRPr lang="en-GB" dirty="0" smtClean="0"/>
          </a:p>
          <a:p>
            <a:pPr>
              <a:buFontTx/>
              <a:buChar char="-"/>
            </a:pPr>
            <a:r>
              <a:rPr lang="pl-PL" dirty="0">
                <a:hlinkClick r:id="rId7"/>
              </a:rPr>
              <a:t>https://wojciechnagorski.com/2018/12/how-i-improved-the-yamldotnet-performance-by-370/</a:t>
            </a:r>
            <a:endParaRPr lang="en-GB" dirty="0" smtClean="0"/>
          </a:p>
          <a:p>
            <a:pPr>
              <a:buFontTx/>
              <a:buChar char="-"/>
            </a:pPr>
            <a:r>
              <a:rPr lang="en-GB" dirty="0">
                <a:hlinkClick r:id="rId8"/>
              </a:rPr>
              <a:t>https://</a:t>
            </a:r>
            <a:r>
              <a:rPr lang="en-GB" dirty="0" smtClean="0">
                <a:hlinkClick r:id="rId8"/>
              </a:rPr>
              <a:t>github.com/aaubry/YamlDotNet/pull/356</a:t>
            </a:r>
            <a:endParaRPr lang="en-GB" dirty="0" smtClean="0"/>
          </a:p>
          <a:p>
            <a:pPr>
              <a:buFontTx/>
              <a:buChar char="-"/>
            </a:pPr>
            <a:endParaRPr lang="en-GB" dirty="0" smtClean="0"/>
          </a:p>
          <a:p>
            <a:pPr>
              <a:buFontTx/>
              <a:buChar char="-"/>
            </a:pPr>
            <a:endParaRPr lang="en-GB" dirty="0" smtClean="0"/>
          </a:p>
          <a:p>
            <a:pPr marL="0" indent="0">
              <a:buNone/>
            </a:pPr>
            <a:endParaRPr lang="en-GB" dirty="0" smtClean="0"/>
          </a:p>
          <a:p>
            <a:pPr>
              <a:buFontTx/>
              <a:buChar char="-"/>
            </a:pPr>
            <a:endParaRPr lang="en-GB" dirty="0"/>
          </a:p>
          <a:p>
            <a:pPr>
              <a:buFontTx/>
              <a:buChar char="-"/>
            </a:pP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1180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924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327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613" y="108044"/>
            <a:ext cx="4519603" cy="4576098"/>
          </a:xfrm>
          <a:prstGeom prst="rect">
            <a:avLst/>
          </a:prstGeom>
        </p:spPr>
      </p:pic>
      <p:sp>
        <p:nvSpPr>
          <p:cNvPr id="6" name="Prostokąt 5"/>
          <p:cNvSpPr/>
          <p:nvPr/>
        </p:nvSpPr>
        <p:spPr>
          <a:xfrm>
            <a:off x="2771955" y="4804761"/>
            <a:ext cx="6096000" cy="2677656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2400" b="1" dirty="0" smtClean="0">
                <a:latin typeface="Open Sans"/>
              </a:rPr>
              <a:t>10-11 </a:t>
            </a:r>
            <a:r>
              <a:rPr lang="en-US" sz="2400" b="1" dirty="0">
                <a:latin typeface="Open Sans"/>
              </a:rPr>
              <a:t>October </a:t>
            </a:r>
            <a:r>
              <a:rPr lang="en-US" sz="2400" b="1" dirty="0" smtClean="0">
                <a:latin typeface="Open Sans"/>
              </a:rPr>
              <a:t>2019</a:t>
            </a:r>
            <a:endParaRPr lang="en-US" sz="2400" b="1" dirty="0">
              <a:latin typeface="Open Sans"/>
            </a:endParaRPr>
          </a:p>
          <a:p>
            <a:pPr algn="ctr"/>
            <a:r>
              <a:rPr lang="en-US" sz="2400" b="1" dirty="0">
                <a:latin typeface="Open Sans"/>
              </a:rPr>
              <a:t>Warsaw - Poland</a:t>
            </a:r>
          </a:p>
          <a:p>
            <a:pPr algn="ctr"/>
            <a:r>
              <a:rPr lang="en-US" sz="2400" b="1" dirty="0" smtClean="0">
                <a:latin typeface="Open Sans"/>
              </a:rPr>
              <a:t/>
            </a:r>
            <a:br>
              <a:rPr lang="en-US" sz="2400" b="1" dirty="0" smtClean="0">
                <a:latin typeface="Open Sans"/>
              </a:rPr>
            </a:br>
            <a:r>
              <a:rPr lang="en-US" sz="2400" b="1" dirty="0" smtClean="0">
                <a:latin typeface="Open Sans"/>
              </a:rPr>
              <a:t>dotnetos.org</a:t>
            </a:r>
            <a:endParaRPr lang="en-US" sz="2400" b="1" dirty="0">
              <a:latin typeface="Open Sans"/>
            </a:endParaRPr>
          </a:p>
          <a:p>
            <a:pPr algn="ctr"/>
            <a:endParaRPr lang="en-US" sz="2400" b="1" dirty="0" smtClean="0">
              <a:latin typeface="Open Sans"/>
            </a:endParaRPr>
          </a:p>
          <a:p>
            <a:r>
              <a:rPr lang="en-US" sz="2400" dirty="0">
                <a:latin typeface="Open Sans"/>
              </a:rPr>
              <a:t/>
            </a:r>
            <a:br>
              <a:rPr lang="en-US" sz="2400" dirty="0">
                <a:latin typeface="Open Sans"/>
              </a:rPr>
            </a:b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91697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087655"/>
            <a:ext cx="10178322" cy="479193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Thank you!</a:t>
            </a:r>
            <a:br>
              <a:rPr lang="en-GB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endParaRPr lang="en-GB" sz="60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>
                <a:solidFill>
                  <a:schemeClr val="tx1"/>
                </a:solidFill>
              </a:rPr>
              <a:t>@</a:t>
            </a:r>
            <a:r>
              <a:rPr lang="en-GB" sz="3200" dirty="0" err="1">
                <a:solidFill>
                  <a:schemeClr val="tx1"/>
                </a:solidFill>
              </a:rPr>
              <a:t>lukaszpyrzyk</a:t>
            </a:r>
            <a:endParaRPr lang="en-GB" sz="32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marL="0" indent="0" algn="ctr">
              <a:buNone/>
            </a:pPr>
            <a:r>
              <a:rPr lang="en-GB" sz="3200" dirty="0" smtClean="0">
                <a:solidFill>
                  <a:schemeClr val="tx1"/>
                </a:solidFill>
              </a:rPr>
              <a:t>lukasz.pyrzyk@gmail.com</a:t>
            </a:r>
            <a:endParaRPr lang="pl-PL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39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910127" y="1503151"/>
            <a:ext cx="13177703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pl-PL" altLang="pl-PL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pl-PL" altLang="pl-PL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Prostokąt 12"/>
          <p:cNvSpPr/>
          <p:nvPr/>
        </p:nvSpPr>
        <p:spPr>
          <a:xfrm>
            <a:off x="910127" y="487488"/>
            <a:ext cx="6941968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00007ff9`b7092140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00007ff9`b7092143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00007ff9`b7092145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00007ff9`b7092147 413100</a:t>
            </a:r>
            <a:r>
              <a:rPr lang="en-GB" sz="2000" dirty="0"/>
              <a:t>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00007ff9`b709214a 418b00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en-GB" sz="2000" dirty="0"/>
              <a:t>		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00007ff9`b709214d 3102</a:t>
            </a:r>
            <a:r>
              <a:rPr lang="en-GB" sz="2000" dirty="0"/>
              <a:t>		</a:t>
            </a:r>
            <a:r>
              <a:rPr lang="pl-PL" sz="2000" b="1" dirty="0" err="1"/>
              <a:t>xor</a:t>
            </a:r>
            <a:r>
              <a:rPr lang="en-GB" sz="2000" dirty="0"/>
              <a:t>		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00007ff9`b709214f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14" name="pole tekstowe 13"/>
          <p:cNvSpPr txBox="1"/>
          <p:nvPr/>
        </p:nvSpPr>
        <p:spPr>
          <a:xfrm>
            <a:off x="1014152" y="174567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/>
              <a:t>XOR</a:t>
            </a:r>
            <a:endParaRPr lang="pl-PL" b="1" dirty="0"/>
          </a:p>
        </p:txBody>
      </p:sp>
      <p:sp>
        <p:nvSpPr>
          <p:cNvPr id="19" name="Prostokąt 18"/>
          <p:cNvSpPr/>
          <p:nvPr/>
        </p:nvSpPr>
        <p:spPr>
          <a:xfrm>
            <a:off x="4215390" y="3878175"/>
            <a:ext cx="6621204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/>
              <a:t>00007ff9`b70b2140 8b02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eax,dword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</a:t>
            </a:r>
          </a:p>
          <a:p>
            <a:r>
              <a:rPr lang="pl-PL" sz="2000" dirty="0"/>
              <a:t>00007ff9`b70b2142 418b08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ecx,dword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</a:t>
            </a:r>
          </a:p>
          <a:p>
            <a:r>
              <a:rPr lang="pl-PL" sz="2000" dirty="0"/>
              <a:t>00007ff9`b70b2145 890a</a:t>
            </a:r>
            <a:r>
              <a:rPr lang="en-GB" sz="2000" dirty="0"/>
              <a:t>	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</a:t>
            </a:r>
            <a:r>
              <a:rPr lang="pl-PL" sz="2000" dirty="0" err="1"/>
              <a:t>rdx</a:t>
            </a:r>
            <a:r>
              <a:rPr lang="pl-PL" sz="2000" dirty="0"/>
              <a:t>],</a:t>
            </a:r>
            <a:r>
              <a:rPr lang="pl-PL" sz="2000" dirty="0" err="1"/>
              <a:t>ecx</a:t>
            </a:r>
            <a:endParaRPr lang="pl-PL" sz="2000" dirty="0"/>
          </a:p>
          <a:p>
            <a:r>
              <a:rPr lang="pl-PL" sz="2000" dirty="0"/>
              <a:t>00007ff9`b70b2147 418900</a:t>
            </a:r>
            <a:r>
              <a:rPr lang="en-GB" sz="2000" dirty="0"/>
              <a:t>	</a:t>
            </a:r>
            <a:r>
              <a:rPr lang="pl-PL" sz="2000" dirty="0" err="1"/>
              <a:t>mov</a:t>
            </a:r>
            <a:r>
              <a:rPr lang="pl-PL" sz="2000" dirty="0"/>
              <a:t>     </a:t>
            </a:r>
            <a:r>
              <a:rPr lang="pl-PL" sz="2000" dirty="0" err="1"/>
              <a:t>dword</a:t>
            </a:r>
            <a:r>
              <a:rPr lang="pl-PL" sz="2000" dirty="0"/>
              <a:t> </a:t>
            </a:r>
            <a:r>
              <a:rPr lang="pl-PL" sz="2000" dirty="0" err="1"/>
              <a:t>ptr</a:t>
            </a:r>
            <a:r>
              <a:rPr lang="pl-PL" sz="2000" dirty="0"/>
              <a:t> [r8],</a:t>
            </a:r>
            <a:r>
              <a:rPr lang="pl-PL" sz="2000" dirty="0" err="1"/>
              <a:t>eax</a:t>
            </a:r>
            <a:endParaRPr lang="pl-PL" sz="2000" dirty="0"/>
          </a:p>
          <a:p>
            <a:r>
              <a:rPr lang="pl-PL" sz="2000" dirty="0"/>
              <a:t>00007ff9`b70b214a c3</a:t>
            </a:r>
            <a:r>
              <a:rPr lang="en-GB" sz="2000" dirty="0"/>
              <a:t>			</a:t>
            </a:r>
            <a:r>
              <a:rPr lang="pl-PL" sz="2000" dirty="0" err="1"/>
              <a:t>ret</a:t>
            </a:r>
            <a:endParaRPr lang="pl-PL" sz="2000" dirty="0"/>
          </a:p>
        </p:txBody>
      </p:sp>
      <p:sp>
        <p:nvSpPr>
          <p:cNvPr id="20" name="pole tekstowe 19"/>
          <p:cNvSpPr txBox="1"/>
          <p:nvPr/>
        </p:nvSpPr>
        <p:spPr>
          <a:xfrm>
            <a:off x="4319415" y="3565254"/>
            <a:ext cx="57524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/>
              <a:t>TempVariable</a:t>
            </a:r>
            <a:endParaRPr lang="pl-PL" b="1" dirty="0"/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4931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75988" y="1051954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Consolas" panose="020B0609020204030204" pitchFamily="49" charset="0"/>
              </a:rPr>
              <a:t>AddAndSubtract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+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-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-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16325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1607662"/>
              </p:ext>
            </p:extLst>
          </p:nvPr>
        </p:nvGraphicFramePr>
        <p:xfrm>
          <a:off x="1572862" y="1451109"/>
          <a:ext cx="9567950" cy="3517389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smtClean="0"/>
                        <a:t>0.00</a:t>
                      </a:r>
                      <a:r>
                        <a:rPr lang="en-GB" sz="2500" dirty="0" smtClean="0"/>
                        <a:t>00</a:t>
                      </a:r>
                      <a:r>
                        <a:rPr lang="pl-PL" sz="2500" dirty="0" smtClean="0"/>
                        <a:t>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pl-PL" sz="2000" dirty="0" err="1"/>
                        <a:t>AddAndSubtract</a:t>
                      </a:r>
                      <a:endParaRPr lang="pl-PL" sz="20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2.8454 ns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0.0691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0.0646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2.8798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5879450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5693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r>
              <a:rPr lang="en-GB" dirty="0">
                <a:solidFill>
                  <a:schemeClr val="accent4"/>
                </a:solidFill>
              </a:rPr>
              <a:t/>
            </a:r>
            <a:br>
              <a:rPr lang="en-GB" dirty="0">
                <a:solidFill>
                  <a:schemeClr val="accent4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“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Swap two variables without using temp variable</a:t>
            </a:r>
            <a:r>
              <a:rPr lang="en-GB" dirty="0"/>
              <a:t>” 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popular interview question  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6026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Issue</a:t>
            </a:r>
            <a:r>
              <a:rPr lang="en-GB" dirty="0" smtClean="0"/>
              <a:t> </a:t>
            </a:r>
            <a:r>
              <a:rPr lang="en-GB" dirty="0"/>
              <a:t>#2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benchmarking done wrong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4596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AutoShape 2" descr="Znalezione obrazy dla zapytania going home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2625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31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03419" y="1018680"/>
            <a:ext cx="10178322" cy="390700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861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4790" y="992802"/>
            <a:ext cx="10178322" cy="386387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s-ES" dirty="0">
                <a:solidFill>
                  <a:srgbClr val="000000"/>
                </a:solidFill>
                <a:latin typeface="Consolas" panose="020B0609020204030204" pitchFamily="49" charset="0"/>
              </a:rPr>
              <a:t> x = 4096, y = 8192; 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s-ES" dirty="0">
                <a:solidFill>
                  <a:srgbClr val="0000FF"/>
                </a:solidFill>
                <a:latin typeface="Consolas" panose="020B0609020204030204" pitchFamily="49" charset="0"/>
              </a:rPr>
              <a:t>int </a:t>
            </a: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temp = x;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x = y;</a:t>
            </a:r>
          </a:p>
          <a:p>
            <a:pPr marL="0" indent="0">
              <a:buNone/>
            </a:pPr>
            <a:r>
              <a:rPr lang="es-ES" dirty="0">
                <a:solidFill>
                  <a:schemeClr val="tx1"/>
                </a:solidFill>
                <a:latin typeface="Consolas" panose="020B0609020204030204" pitchFamily="49" charset="0"/>
              </a:rPr>
              <a:t>	y = temp;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(y);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98988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078522" y="485912"/>
            <a:ext cx="10318418" cy="4394988"/>
          </a:xfrm>
        </p:spPr>
        <p:txBody>
          <a:bodyPr/>
          <a:lstStyle/>
          <a:p>
            <a:r>
              <a:rPr lang="en-GB" dirty="0"/>
              <a:t>Everyday performance</a:t>
            </a:r>
            <a:br>
              <a:rPr lang="en-GB" dirty="0"/>
            </a:br>
            <a:r>
              <a:rPr lang="en-GB" dirty="0"/>
              <a:t>fuckups</a:t>
            </a:r>
            <a:endParaRPr lang="pl-PL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215044" y="5861802"/>
            <a:ext cx="8045373" cy="742279"/>
          </a:xfrm>
        </p:spPr>
        <p:txBody>
          <a:bodyPr>
            <a:normAutofit/>
          </a:bodyPr>
          <a:lstStyle/>
          <a:p>
            <a:r>
              <a:rPr lang="en-GB" sz="3200" dirty="0"/>
              <a:t>Łukasz Pyrzyk</a:t>
            </a:r>
            <a:endParaRPr lang="pl-PL" sz="3200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66560"/>
            <a:ext cx="12192000" cy="878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77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>Benchmarking….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77949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It </a:t>
            </a:r>
            <a:r>
              <a:rPr lang="en-GB" dirty="0"/>
              <a:t>is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</a:t>
            </a:r>
            <a:r>
              <a:rPr lang="en-GB" dirty="0" smtClean="0"/>
              <a:t>!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58246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pole tekstowe 8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rgbClr val="FF0000"/>
                </a:solidFill>
              </a:rPr>
              <a:t>Debug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30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911918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"/>
            <a:ext cx="12190588" cy="6858000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899886" y="2498506"/>
            <a:ext cx="409302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6000" dirty="0">
                <a:solidFill>
                  <a:schemeClr val="accent4"/>
                </a:solidFill>
              </a:rPr>
              <a:t>Release</a:t>
            </a:r>
            <a:r>
              <a:rPr lang="en-GB" sz="6000" dirty="0"/>
              <a:t> assembly</a:t>
            </a:r>
            <a:br>
              <a:rPr lang="en-GB" sz="6000" dirty="0"/>
            </a:br>
            <a:r>
              <a:rPr lang="en-GB" sz="6000" dirty="0"/>
              <a:t>8 lines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3019509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/>
              <a:t>Issue</a:t>
            </a:r>
            <a:r>
              <a:rPr lang="en-GB" dirty="0" smtClean="0"/>
              <a:t> #3</a:t>
            </a: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Releasing product in </a:t>
            </a:r>
            <a:br>
              <a:rPr lang="en-GB" dirty="0" smtClean="0"/>
            </a:br>
            <a:r>
              <a:rPr lang="en-GB" dirty="0" smtClean="0">
                <a:solidFill>
                  <a:schemeClr val="accent1"/>
                </a:solidFill>
              </a:rPr>
              <a:t>debug mode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70900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1026" name="Picture 2" descr="sorry season 2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431" y="0"/>
            <a:ext cx="82296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8559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>
            <a:normAutofit/>
          </a:bodyPr>
          <a:lstStyle/>
          <a:p>
            <a:pPr algn="ctr"/>
            <a:r>
              <a:rPr lang="en-GB" dirty="0" smtClean="0">
                <a:latin typeface="Gill Sans MT (Tekst podstawowy)"/>
              </a:rPr>
              <a:t/>
            </a:r>
            <a:br>
              <a:rPr lang="en-GB" dirty="0" smtClean="0">
                <a:latin typeface="Gill Sans MT (Tekst podstawowy)"/>
              </a:rPr>
            </a:br>
            <a:r>
              <a:rPr lang="en-GB" dirty="0" smtClean="0">
                <a:latin typeface="Gill Sans MT (Tekst podstawowy)"/>
              </a:rPr>
              <a:t/>
            </a:r>
            <a:br>
              <a:rPr lang="en-GB" dirty="0" smtClean="0">
                <a:latin typeface="Gill Sans MT (Tekst podstawowy)"/>
              </a:rPr>
            </a:br>
            <a:r>
              <a:rPr lang="en-GB" dirty="0" smtClean="0">
                <a:latin typeface="Gill Sans MT (Tekst podstawowy)"/>
              </a:rPr>
              <a:t>YAML</a:t>
            </a:r>
            <a:br>
              <a:rPr lang="en-GB" dirty="0" smtClean="0">
                <a:latin typeface="Gill Sans MT (Tekst podstawowy)"/>
              </a:rPr>
            </a:br>
            <a:r>
              <a:rPr lang="en-GB" dirty="0">
                <a:latin typeface="Gill Sans MT (Tekst podstawowy)"/>
              </a:rPr>
              <a:t/>
            </a:r>
            <a:br>
              <a:rPr lang="en-GB" dirty="0">
                <a:latin typeface="Gill Sans MT (Tekst podstawowy)"/>
              </a:rPr>
            </a:br>
            <a:endParaRPr lang="pl-PL" dirty="0">
              <a:solidFill>
                <a:schemeClr val="accent1"/>
              </a:solidFill>
              <a:latin typeface="Gill Sans MT (Tekst podstawowy)"/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3774976" y="3298122"/>
            <a:ext cx="5131726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6000" dirty="0"/>
              <a:t>YAML</a:t>
            </a:r>
            <a:r>
              <a:rPr lang="en-GB" sz="6000" dirty="0">
                <a:solidFill>
                  <a:schemeClr val="accent1"/>
                </a:solidFill>
              </a:rPr>
              <a:t>DOTNET</a:t>
            </a:r>
            <a:endParaRPr lang="pl-PL" sz="6000" dirty="0"/>
          </a:p>
        </p:txBody>
      </p:sp>
    </p:spTree>
    <p:extLst>
      <p:ext uri="{BB962C8B-B14F-4D97-AF65-F5344CB8AC3E}">
        <p14:creationId xmlns:p14="http://schemas.microsoft.com/office/powerpoint/2010/main" val="74340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Previous </a:t>
            </a:r>
            <a:r>
              <a:rPr lang="en-GB" sz="4900" dirty="0" err="1" smtClean="0"/>
              <a:t>yamldotnet</a:t>
            </a:r>
            <a:r>
              <a:rPr lang="en-GB" sz="4900" dirty="0" smtClean="0"/>
              <a:t> benchmarks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foreach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test 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tests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{0}</a:t>
            </a:r>
            <a:r>
              <a:rPr lang="pl-PL" sz="1700" dirty="0">
                <a:solidFill>
                  <a:srgbClr val="FF007F"/>
                </a:solidFill>
                <a:latin typeface="Consolas" panose="020B0609020204030204" pitchFamily="49" charset="0"/>
              </a:rPr>
              <a:t>\t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{1}</a:t>
            </a:r>
            <a:r>
              <a:rPr lang="pl-PL" sz="1700" dirty="0">
                <a:solidFill>
                  <a:srgbClr val="FF007F"/>
                </a:solidFill>
                <a:latin typeface="Consolas" panose="020B0609020204030204" pitchFamily="49" charset="0"/>
              </a:rPr>
              <a:t>\t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adapterName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test.GetType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test.Graph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FF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RunTest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serializer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// warmup</a:t>
            </a:r>
            <a:endParaRPr lang="pl-PL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(!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Stopwatch.IsHighResolution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Console.Error.WriteLine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700" dirty="0">
                <a:solidFill>
                  <a:srgbClr val="A31515"/>
                </a:solidFill>
                <a:latin typeface="Consolas" panose="020B0609020204030204" pitchFamily="49" charset="0"/>
              </a:rPr>
              <a:t>"Stopwatch is not high resolution!"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Stopwatch.StartNew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for 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 i = 0; i &lt;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iterations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; ++i)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RunTest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serializer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graph</a:t>
            </a:r>
            <a:r>
              <a:rPr lang="pl-PL" sz="1700" dirty="0">
                <a:solidFill>
                  <a:schemeClr val="tx1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timer.Elapsed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3CB371"/>
                </a:solidFill>
                <a:latin typeface="Consolas" panose="020B0609020204030204" pitchFamily="49" charset="0"/>
              </a:rPr>
              <a:t>{0}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duration.TotalMilliseconds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/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iterations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543255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err="1" smtClean="0"/>
              <a:t>Attemp</a:t>
            </a:r>
            <a:r>
              <a:rPr lang="en-GB" sz="4900" dirty="0" smtClean="0"/>
              <a:t> with </a:t>
            </a:r>
            <a:r>
              <a:rPr lang="en-GB" sz="4900" dirty="0" err="1" smtClean="0"/>
              <a:t>benchmarkdotnet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MemoryDiagnoser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2B91AF"/>
                </a:solidFill>
                <a:latin typeface="Consolas" panose="020B0609020204030204" pitchFamily="49" charset="0"/>
              </a:rPr>
              <a:t>ReceiptTest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</a:rPr>
              <a:t>Receipt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_receipt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>
                <a:solidFill>
                  <a:schemeClr val="tx1"/>
                </a:solidFill>
                <a:latin typeface="Consolas" panose="020B0609020204030204" pitchFamily="49" charset="0"/>
              </a:rPr>
              <a:t>Receipt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StringWriter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_buffer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StringWriter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US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private</a:t>
            </a:r>
            <a:r>
              <a:rPr lang="en-US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ISerializer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US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SerializerBuilder</a:t>
            </a:r>
            <a:r>
              <a:rPr lang="en-US" sz="17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WithNamingConvention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chemeClr val="tx1"/>
                </a:solidFill>
                <a:latin typeface="Consolas" panose="020B0609020204030204" pitchFamily="49" charset="0"/>
              </a:rPr>
              <a:t>CamelCaseNamingConvention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Build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7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Benchmark</a:t>
            </a:r>
            <a:r>
              <a:rPr lang="en-GB" sz="1700" dirty="0">
                <a:solidFill>
                  <a:schemeClr val="tx1"/>
                </a:solidFill>
                <a:latin typeface="Consolas" panose="020B0609020204030204" pitchFamily="49" charset="0"/>
              </a:rPr>
              <a:t>]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serializer.Serialize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buffer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_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receipt.Graph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11865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3"/>
          <p:cNvSpPr>
            <a:spLocks noGrp="1"/>
          </p:cNvSpPr>
          <p:nvPr>
            <p:ph idx="1"/>
          </p:nvPr>
        </p:nvSpPr>
        <p:spPr>
          <a:xfrm>
            <a:off x="1335568" y="717259"/>
            <a:ext cx="10178322" cy="35935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err="1" smtClean="0"/>
              <a:t>dotnet</a:t>
            </a:r>
            <a:r>
              <a:rPr lang="en-GB" dirty="0" smtClean="0"/>
              <a:t> run –c Release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pl-PL" dirty="0" smtClean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Validating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8000"/>
                </a:solidFill>
                <a:latin typeface="Consolas" panose="020B0609020204030204" pitchFamily="49" charset="0"/>
              </a:rPr>
              <a:t>benchmarks</a:t>
            </a:r>
            <a:r>
              <a:rPr lang="pl-PL" dirty="0">
                <a:solidFill>
                  <a:srgbClr val="008000"/>
                </a:solidFill>
                <a:latin typeface="Consolas" panose="020B0609020204030204" pitchFamily="49" charset="0"/>
              </a:rPr>
              <a:t>: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 smtClean="0">
                <a:solidFill>
                  <a:schemeClr val="tx1"/>
                </a:solidFill>
                <a:latin typeface="Consolas" panose="020B0609020204030204" pitchFamily="49" charset="0"/>
              </a:rPr>
              <a:t>Assembly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YamlDotNet.PerformanceTests.vlatest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which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defines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benchmarks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references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non-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optimized</a:t>
            </a:r>
            <a:r>
              <a:rPr lang="pl-PL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chemeClr val="tx1"/>
                </a:solidFill>
                <a:latin typeface="Consolas" panose="020B0609020204030204" pitchFamily="49" charset="0"/>
              </a:rPr>
              <a:t>YamlDotNet</a:t>
            </a:r>
            <a:endParaRPr lang="pl-PL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- If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you own this dependency, please, build it in RELEASE.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tx1"/>
                </a:solidFill>
                <a:latin typeface="Consolas" panose="020B0609020204030204" pitchFamily="49" charset="0"/>
              </a:rPr>
              <a:t>- If 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you don't, you can create custom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config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with </a:t>
            </a:r>
            <a:r>
              <a:rPr lang="en-US" dirty="0" err="1">
                <a:solidFill>
                  <a:schemeClr val="tx1"/>
                </a:solidFill>
                <a:latin typeface="Consolas" panose="020B0609020204030204" pitchFamily="49" charset="0"/>
              </a:rPr>
              <a:t>DontFailOnError</a:t>
            </a:r>
            <a:r>
              <a:rPr lang="en-US" dirty="0">
                <a:solidFill>
                  <a:schemeClr val="tx1"/>
                </a:solidFill>
                <a:latin typeface="Consolas" panose="020B0609020204030204" pitchFamily="49" charset="0"/>
              </a:rPr>
              <a:t> to disable our custom policy and allow this benchmark to run.</a:t>
            </a:r>
            <a:endParaRPr lang="pl-P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16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Łukasz </a:t>
            </a:r>
            <a:r>
              <a:rPr lang="en-GB" dirty="0" err="1"/>
              <a:t>pyrzyk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sz="2400" dirty="0"/>
              <a:t>Co-founder of </a:t>
            </a:r>
            <a:r>
              <a:rPr lang="en-US" sz="2400" dirty="0" err="1"/>
              <a:t>Dotnetos</a:t>
            </a:r>
            <a:endParaRPr lang="en-US" sz="2400" dirty="0"/>
          </a:p>
          <a:p>
            <a:pPr fontAlgn="base"/>
            <a:r>
              <a:rPr lang="en-US" sz="2400" dirty="0"/>
              <a:t>Microsoft MVP</a:t>
            </a:r>
          </a:p>
          <a:p>
            <a:pPr fontAlgn="base"/>
            <a:r>
              <a:rPr lang="en-US" sz="2400" dirty="0"/>
              <a:t>Senior Full Stack Cloud Developer at </a:t>
            </a:r>
            <a:r>
              <a:rPr lang="en-US" sz="2400" dirty="0" err="1" smtClean="0"/>
              <a:t>Sonova</a:t>
            </a:r>
            <a:r>
              <a:rPr lang="en-US" sz="2400" dirty="0" smtClean="0"/>
              <a:t>/JCommerce​</a:t>
            </a:r>
            <a:endParaRPr lang="en-US" sz="2400" dirty="0"/>
          </a:p>
          <a:p>
            <a:pPr fontAlgn="base"/>
            <a:r>
              <a:rPr lang="en-US" sz="2400" dirty="0"/>
              <a:t>Tweets as @</a:t>
            </a:r>
            <a:r>
              <a:rPr lang="en-US" sz="2400" dirty="0" err="1"/>
              <a:t>lukaszpyrzyk</a:t>
            </a:r>
            <a:endParaRPr lang="en-US" sz="24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7461" y="1314882"/>
            <a:ext cx="12188825" cy="566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11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problem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5731588" y="1778583"/>
            <a:ext cx="5786685" cy="3886972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New </a:t>
            </a:r>
            <a:r>
              <a:rPr lang="en-GB" dirty="0" err="1" smtClean="0"/>
              <a:t>csproj</a:t>
            </a:r>
            <a:r>
              <a:rPr lang="en-GB" dirty="0" smtClean="0"/>
              <a:t> format doesn’t have the same behaviour as the old one. Configurations like </a:t>
            </a:r>
            <a:br>
              <a:rPr lang="en-GB" dirty="0" smtClean="0"/>
            </a:br>
            <a:r>
              <a:rPr lang="en-GB" b="1" dirty="0" smtClean="0"/>
              <a:t>Release-*</a:t>
            </a:r>
            <a:r>
              <a:rPr lang="en-GB" dirty="0" smtClean="0"/>
              <a:t> don’t inherit from </a:t>
            </a:r>
            <a:r>
              <a:rPr lang="en-GB" b="1" dirty="0" smtClean="0"/>
              <a:t>Release</a:t>
            </a:r>
            <a:r>
              <a:rPr lang="en-GB" dirty="0" smtClean="0"/>
              <a:t> configuration.</a:t>
            </a:r>
            <a:endParaRPr lang="pl-PL" dirty="0"/>
          </a:p>
        </p:txBody>
      </p:sp>
      <p:pic>
        <p:nvPicPr>
          <p:cNvPr id="4" name="Picture 4" descr="YamlDotNet configura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678" y="1778583"/>
            <a:ext cx="4215090" cy="38869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1652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fix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PropertyGroup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Condition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=" '$(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)' == '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Release-Signed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' Or '$(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)' == '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Release-Unsigned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' "&gt;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&gt;$(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);RELEASE;TRACE&lt;/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DefineConstants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DebugSymbols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false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DebugSymbols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portable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DebugType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   &lt;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Optimize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true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Optimize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</a:p>
          <a:p>
            <a:pPr marL="0" indent="0">
              <a:buNone/>
            </a:pP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&lt;/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PropertyGroup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&gt;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116307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4900" dirty="0" smtClean="0"/>
              <a:t>fix</a:t>
            </a:r>
            <a:endParaRPr lang="pl-PL" sz="4900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51678" y="1421934"/>
            <a:ext cx="10178322" cy="492853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700" dirty="0" smtClean="0">
                <a:latin typeface="Consolas" panose="020B0609020204030204" pitchFamily="49" charset="0"/>
              </a:rPr>
              <a:t>-----------------------------------------------------------------------------------</a:t>
            </a:r>
            <a:endParaRPr lang="pl-PL" sz="17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        |      </a:t>
            </a:r>
            <a:r>
              <a:rPr lang="pl-PL" sz="1700" dirty="0" err="1">
                <a:latin typeface="Consolas" panose="020B0609020204030204" pitchFamily="49" charset="0"/>
              </a:rPr>
              <a:t>Mean</a:t>
            </a:r>
            <a:r>
              <a:rPr lang="pl-PL" sz="1700" dirty="0">
                <a:latin typeface="Consolas" panose="020B0609020204030204" pitchFamily="49" charset="0"/>
              </a:rPr>
              <a:t> |     Error |    </a:t>
            </a:r>
            <a:r>
              <a:rPr lang="pl-PL" sz="1700" dirty="0" err="1">
                <a:latin typeface="Consolas" panose="020B0609020204030204" pitchFamily="49" charset="0"/>
              </a:rPr>
              <a:t>StdDev</a:t>
            </a:r>
            <a:r>
              <a:rPr lang="pl-PL" sz="1700" dirty="0">
                <a:latin typeface="Consolas" panose="020B0609020204030204" pitchFamily="49" charset="0"/>
              </a:rPr>
              <a:t> |      Gen0 |      Gen1 | </a:t>
            </a:r>
            <a:r>
              <a:rPr lang="pl-PL" sz="1700" dirty="0" err="1">
                <a:latin typeface="Consolas" panose="020B0609020204030204" pitchFamily="49" charset="0"/>
              </a:rPr>
              <a:t>Allocated</a:t>
            </a:r>
            <a:r>
              <a:rPr lang="pl-PL" sz="1700" dirty="0">
                <a:latin typeface="Consolas" panose="020B0609020204030204" pitchFamily="49" charset="0"/>
              </a:rPr>
              <a:t>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-----------------------------------------------------------------------------------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v1.2.1  |  128.7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1.285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1.202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5.8594 |    0.2441 |  23.66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v2.2.0  |  240.6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3.467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3.243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18.0664 |    0.4883 |  60.03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v2.3.0  |  307.9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6.112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10.21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20.0195 |    0.4883 |  67.32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v3.8.0  |  292.2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4.225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3.952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21.4844 |    0.4883 |  70.82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v4.0.0  |  283.2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3.075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2.876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22.9492 |    0.4883 |  74.26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v5.2.1  |  </a:t>
            </a:r>
            <a:r>
              <a:rPr lang="pl-PL" sz="1700" b="1" dirty="0">
                <a:latin typeface="Consolas" panose="020B0609020204030204" pitchFamily="49" charset="0"/>
              </a:rPr>
              <a:t>539.5 </a:t>
            </a:r>
            <a:r>
              <a:rPr lang="pl-PL" sz="1700" b="1" dirty="0" err="1">
                <a:latin typeface="Consolas" panose="020B0609020204030204" pitchFamily="49" charset="0"/>
              </a:rPr>
              <a:t>us</a:t>
            </a:r>
            <a:r>
              <a:rPr lang="pl-PL" sz="1700" b="1" dirty="0">
                <a:latin typeface="Consolas" panose="020B0609020204030204" pitchFamily="49" charset="0"/>
              </a:rPr>
              <a:t> </a:t>
            </a:r>
            <a:r>
              <a:rPr lang="pl-PL" sz="1700" dirty="0">
                <a:latin typeface="Consolas" panose="020B0609020204030204" pitchFamily="49" charset="0"/>
              </a:rPr>
              <a:t>|  5.710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5.062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8.7891 |    0.9766 |  30.82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| </a:t>
            </a:r>
            <a:r>
              <a:rPr lang="pl-PL" sz="1700" dirty="0" err="1">
                <a:latin typeface="Consolas" panose="020B0609020204030204" pitchFamily="49" charset="0"/>
              </a:rPr>
              <a:t>vlatest</a:t>
            </a:r>
            <a:r>
              <a:rPr lang="pl-PL" sz="1700" dirty="0">
                <a:latin typeface="Consolas" panose="020B0609020204030204" pitchFamily="49" charset="0"/>
              </a:rPr>
              <a:t> |  </a:t>
            </a:r>
            <a:r>
              <a:rPr lang="pl-PL" sz="1700" b="1" dirty="0">
                <a:latin typeface="Consolas" panose="020B0609020204030204" pitchFamily="49" charset="0"/>
              </a:rPr>
              <a:t>145.8 </a:t>
            </a:r>
            <a:r>
              <a:rPr lang="pl-PL" sz="1700" b="1" dirty="0" err="1">
                <a:latin typeface="Consolas" panose="020B0609020204030204" pitchFamily="49" charset="0"/>
              </a:rPr>
              <a:t>us</a:t>
            </a:r>
            <a:r>
              <a:rPr lang="pl-PL" sz="1700" b="1" dirty="0">
                <a:latin typeface="Consolas" panose="020B0609020204030204" pitchFamily="49" charset="0"/>
              </a:rPr>
              <a:t> </a:t>
            </a:r>
            <a:r>
              <a:rPr lang="pl-PL" sz="1700" dirty="0">
                <a:latin typeface="Consolas" panose="020B0609020204030204" pitchFamily="49" charset="0"/>
              </a:rPr>
              <a:t>|  1.671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1.563 </a:t>
            </a:r>
            <a:r>
              <a:rPr lang="pl-PL" sz="1700" dirty="0" err="1">
                <a:latin typeface="Consolas" panose="020B0609020204030204" pitchFamily="49" charset="0"/>
              </a:rPr>
              <a:t>us</a:t>
            </a:r>
            <a:r>
              <a:rPr lang="pl-PL" sz="1700" dirty="0">
                <a:latin typeface="Consolas" panose="020B0609020204030204" pitchFamily="49" charset="0"/>
              </a:rPr>
              <a:t> |    8.3008 |    0.4883 |   30.7 KB |</a:t>
            </a:r>
          </a:p>
          <a:p>
            <a:pPr marL="0" indent="0">
              <a:buNone/>
            </a:pPr>
            <a:r>
              <a:rPr lang="pl-PL" sz="1700" dirty="0">
                <a:latin typeface="Consolas" panose="020B0609020204030204" pitchFamily="49" charset="0"/>
              </a:rPr>
              <a:t>----------------------------------------------------------------------------------</a:t>
            </a:r>
          </a:p>
        </p:txBody>
      </p:sp>
    </p:spTree>
    <p:extLst>
      <p:ext uri="{BB962C8B-B14F-4D97-AF65-F5344CB8AC3E}">
        <p14:creationId xmlns:p14="http://schemas.microsoft.com/office/powerpoint/2010/main" val="1349164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779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2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 smtClean="0"/>
              <a:t>Issue #3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Relying on the </a:t>
            </a:r>
            <a:r>
              <a:rPr lang="en-GB" dirty="0" smtClean="0">
                <a:solidFill>
                  <a:schemeClr val="tx1"/>
                </a:solidFill>
              </a:rPr>
              <a:t>object state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22475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890629" y="1849775"/>
            <a:ext cx="11031523" cy="28732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9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9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9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da-DK" sz="19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9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900" dirty="0">
                <a:solidFill>
                  <a:srgbClr val="000000"/>
                </a:solidFill>
                <a:latin typeface="Consolas" panose="020B0609020204030204" pitchFamily="49" charset="0"/>
              </a:rPr>
              <a:t>, 0, 100</a:t>
            </a:r>
            <a:r>
              <a:rPr lang="da-DK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9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9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pl-PL" sz="19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9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9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9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Code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788034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40963" y="1350628"/>
            <a:ext cx="11031523" cy="39596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dotnet</a:t>
            </a:r>
            <a:r>
              <a:rPr lang="en-GB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run </a:t>
            </a:r>
            <a:r>
              <a:rPr lang="pl-PL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>-c </a:t>
            </a:r>
            <a:r>
              <a:rPr lang="pl-PL" sz="2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Debug</a:t>
            </a:r>
            <a:endParaRPr lang="pl-PL" sz="24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Timer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started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?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18:43:22</a:t>
            </a:r>
          </a:p>
          <a:p>
            <a:pPr marL="0" indent="0">
              <a:buNone/>
            </a:pPr>
            <a:r>
              <a:rPr lang="en-GB" sz="2400" dirty="0" smtClean="0">
                <a:solidFill>
                  <a:schemeClr val="tx1"/>
                </a:solidFill>
                <a:latin typeface="Consolas" panose="020B0609020204030204" pitchFamily="49" charset="0"/>
              </a:rPr>
              <a:t>[…]</a:t>
            </a:r>
            <a:endParaRPr lang="pl-PL" sz="2400" dirty="0">
              <a:solidFill>
                <a:schemeClr val="tx1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debug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18002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zawartości 2"/>
          <p:cNvSpPr txBox="1">
            <a:spLocks/>
          </p:cNvSpPr>
          <p:nvPr/>
        </p:nvSpPr>
        <p:spPr>
          <a:xfrm>
            <a:off x="924186" y="1342239"/>
            <a:ext cx="11031523" cy="129190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l-PL" sz="2400" b="1" dirty="0" err="1" smtClean="0">
                <a:solidFill>
                  <a:schemeClr val="tx1"/>
                </a:solidFill>
                <a:latin typeface="Consolas" panose="020B0609020204030204" pitchFamily="49" charset="0"/>
              </a:rPr>
              <a:t>dotnet</a:t>
            </a:r>
            <a:r>
              <a:rPr lang="pl-PL" sz="2400" b="1" dirty="0" smtClean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b="1" dirty="0">
                <a:solidFill>
                  <a:schemeClr val="tx1"/>
                </a:solidFill>
                <a:latin typeface="Consolas" panose="020B0609020204030204" pitchFamily="49" charset="0"/>
              </a:rPr>
              <a:t>run -c </a:t>
            </a:r>
            <a:r>
              <a:rPr lang="pl-PL" sz="2400" b="1" dirty="0" err="1">
                <a:solidFill>
                  <a:schemeClr val="tx1"/>
                </a:solidFill>
                <a:latin typeface="Consolas" panose="020B0609020204030204" pitchFamily="49" charset="0"/>
              </a:rPr>
              <a:t>Release</a:t>
            </a:r>
            <a:endParaRPr lang="pl-PL" sz="2400" b="1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Timer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chemeClr val="tx1"/>
                </a:solidFill>
                <a:latin typeface="Consolas" panose="020B0609020204030204" pitchFamily="49" charset="0"/>
              </a:rPr>
              <a:t>started</a:t>
            </a: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?</a:t>
            </a:r>
          </a:p>
          <a:p>
            <a:pPr marL="0" indent="0">
              <a:buNone/>
            </a:pPr>
            <a:r>
              <a:rPr lang="pl-PL" sz="2400" dirty="0">
                <a:solidFill>
                  <a:schemeClr val="tx1"/>
                </a:solidFill>
                <a:latin typeface="Consolas" panose="020B0609020204030204" pitchFamily="49" charset="0"/>
              </a:rPr>
              <a:t>14/10/2019 18:48:56</a:t>
            </a:r>
          </a:p>
        </p:txBody>
      </p:sp>
      <p:sp>
        <p:nvSpPr>
          <p:cNvPr id="5" name="Tytuł 1"/>
          <p:cNvSpPr txBox="1">
            <a:spLocks/>
          </p:cNvSpPr>
          <p:nvPr/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100" kern="1200" cap="all" spc="2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 smtClean="0"/>
              <a:t>release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92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5347296"/>
          </a:xfrm>
        </p:spPr>
        <p:txBody>
          <a:bodyPr>
            <a:normAutofit fontScale="90000"/>
          </a:bodyPr>
          <a:lstStyle/>
          <a:p>
            <a:pPr algn="ctr"/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Eager root collection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it is a </a:t>
            </a:r>
            <a:r>
              <a:rPr lang="en-GB" dirty="0" smtClean="0">
                <a:solidFill>
                  <a:schemeClr val="accent1"/>
                </a:solidFill>
              </a:rPr>
              <a:t>Just-in-time compiler optimization</a:t>
            </a:r>
            <a:r>
              <a:rPr lang="en-GB" dirty="0" smtClean="0"/>
              <a:t> which makes local references irrelevant after their last usage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82889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keep alive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888910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var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GC.KeepAlive</a:t>
            </a:r>
            <a:r>
              <a:rPr lang="pl-PL" sz="1700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86423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 smtClean="0"/>
              <a:t>issue</a:t>
            </a:r>
            <a:r>
              <a:rPr lang="en-GB" dirty="0" smtClean="0"/>
              <a:t> </a:t>
            </a:r>
            <a:r>
              <a:rPr lang="en-GB" dirty="0"/>
              <a:t>#0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4" name="Prostokąt 3"/>
          <p:cNvSpPr/>
          <p:nvPr/>
        </p:nvSpPr>
        <p:spPr>
          <a:xfrm>
            <a:off x="2902260" y="2625292"/>
            <a:ext cx="6877157" cy="16619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preparing </a:t>
            </a:r>
            <a:r>
              <a:rPr lang="en-GB" sz="5100" cap="all" spc="200" dirty="0" smtClean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100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slides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/>
            </a:r>
            <a:b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</a:b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for </a:t>
            </a:r>
            <a:r>
              <a:rPr lang="en-GB" sz="5100" cap="all" spc="200" dirty="0">
                <a:solidFill>
                  <a:srgbClr val="2A1A00">
                    <a:lumMod val="50000"/>
                    <a:lumOff val="50000"/>
                  </a:srgbClr>
                </a:solidFill>
                <a:latin typeface="Impact" panose="020B0806030902050204"/>
                <a:ea typeface="+mj-ea"/>
                <a:cs typeface="+mj-cs"/>
              </a:rPr>
              <a:t>45 minutes</a:t>
            </a:r>
            <a:r>
              <a:rPr lang="en-GB" sz="5100" cap="all" spc="200" dirty="0">
                <a:solidFill>
                  <a:prstClr val="black"/>
                </a:solidFill>
                <a:latin typeface="Impact" panose="020B0806030902050204"/>
                <a:ea typeface="+mj-ea"/>
                <a:cs typeface="+mj-cs"/>
              </a:rPr>
              <a:t> talk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6717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da-DK" sz="17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var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timer =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 Timer(x =&gt; Console.WriteLine(DateTime.UtcNow), </a:t>
            </a:r>
            <a:r>
              <a:rPr lang="da-DK" sz="17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da-DK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0, 100</a:t>
            </a:r>
            <a:r>
              <a:rPr lang="da-DK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b="1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timer.Dispose</a:t>
            </a:r>
            <a:r>
              <a:rPr lang="pl-PL" sz="1700" b="1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546736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7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, 0, 100))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7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pl-PL" sz="17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</a:p>
          <a:p>
            <a:pPr marL="0" indent="0">
              <a:buNone/>
            </a:pPr>
            <a:r>
              <a:rPr lang="en-GB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648079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13800" dirty="0" smtClean="0">
                <a:solidFill>
                  <a:schemeClr val="accent1"/>
                </a:solidFill>
                <a:latin typeface="Consolas" panose="020B0609020204030204" pitchFamily="49" charset="0"/>
              </a:rPr>
              <a:t>C# 8.0</a:t>
            </a:r>
            <a:endParaRPr lang="pl-PL" sz="13800" dirty="0">
              <a:solidFill>
                <a:schemeClr val="accent1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203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7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Main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7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pl-PL" sz="17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pl-PL" sz="17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7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7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2195026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NullableContext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(1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Nullable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(0)]</a:t>
            </a:r>
          </a:p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sealed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2B91AF"/>
                </a:solidFill>
                <a:latin typeface="Consolas" panose="020B0609020204030204" pitchFamily="49" charset="0"/>
              </a:rPr>
              <a:t>Timer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: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MarshalByRefObject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IAsyncDisposable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Idisposable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/>
            </a:r>
            <a:b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/>
            </a:r>
            <a:b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</a:b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///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&lt;summary&gt;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Releases all resources used by the current instance of 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&lt;see </a:t>
            </a:r>
            <a:r>
              <a:rPr lang="en-US" sz="1800" dirty="0" err="1" smtClean="0">
                <a:solidFill>
                  <a:srgbClr val="808080"/>
                </a:solidFill>
                <a:latin typeface="Consolas" panose="020B0609020204030204" pitchFamily="49" charset="0"/>
              </a:rPr>
              <a:t>cref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="T:System.Threading.Timer" /&gt;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.</a:t>
            </a: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&lt;/summary&gt;</a:t>
            </a:r>
            <a:endParaRPr lang="en-US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800" dirty="0" smtClean="0">
                <a:solidFill>
                  <a:srgbClr val="808080"/>
                </a:solidFill>
                <a:latin typeface="Consolas" panose="020B0609020204030204" pitchFamily="49" charset="0"/>
              </a:rPr>
              <a:t>   ///</a:t>
            </a:r>
            <a:r>
              <a:rPr lang="en-US" sz="1800" dirty="0" smtClean="0">
                <a:solidFill>
                  <a:srgbClr val="008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&lt;returns&gt;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A 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&lt;see </a:t>
            </a:r>
            <a:r>
              <a:rPr lang="en-US" sz="1800" dirty="0" err="1">
                <a:solidFill>
                  <a:srgbClr val="808080"/>
                </a:solidFill>
                <a:latin typeface="Consolas" panose="020B0609020204030204" pitchFamily="49" charset="0"/>
              </a:rPr>
              <a:t>cref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="T:System.Threading.Tasks.ValueTask" /&gt;</a:t>
            </a:r>
            <a:r>
              <a:rPr lang="en-US" sz="1800" dirty="0">
                <a:solidFill>
                  <a:srgbClr val="008000"/>
                </a:solidFill>
                <a:latin typeface="Consolas" panose="020B0609020204030204" pitchFamily="49" charset="0"/>
              </a:rPr>
              <a:t> that completes when all work associated with the timer has ceased.</a:t>
            </a:r>
            <a:r>
              <a:rPr lang="en-US" sz="1800" dirty="0">
                <a:solidFill>
                  <a:srgbClr val="808080"/>
                </a:solidFill>
                <a:latin typeface="Consolas" panose="020B0609020204030204" pitchFamily="49" charset="0"/>
              </a:rPr>
              <a:t>&lt;/returns&gt;</a:t>
            </a:r>
            <a:endParaRPr lang="en-US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ValueTask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DisposeAsync</a:t>
            </a: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GB" sz="18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61652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Calling dispose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956345" y="1396767"/>
            <a:ext cx="10956022" cy="359359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b="1" dirty="0">
                <a:solidFill>
                  <a:srgbClr val="000000"/>
                </a:solidFill>
                <a:latin typeface="Consolas" panose="020B0609020204030204" pitchFamily="49" charset="0"/>
              </a:rPr>
              <a:t> Task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Main(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pl-PL" sz="1800" b="1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1800" b="1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b="1" dirty="0" err="1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(x =&gt;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DateTime.UtcNow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0, 100);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Timer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A31515"/>
                </a:solidFill>
                <a:latin typeface="Consolas" panose="020B0609020204030204" pitchFamily="49" charset="0"/>
              </a:rPr>
              <a:t>started</a:t>
            </a:r>
            <a:r>
              <a:rPr lang="pl-PL" sz="1800" dirty="0">
                <a:solidFill>
                  <a:srgbClr val="A31515"/>
                </a:solidFill>
                <a:latin typeface="Consolas" panose="020B0609020204030204" pitchFamily="49" charset="0"/>
              </a:rPr>
              <a:t>?"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GC.Collect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pl-PL" sz="18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Console.Read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8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700" dirty="0"/>
          </a:p>
        </p:txBody>
      </p:sp>
    </p:spTree>
    <p:extLst>
      <p:ext uri="{BB962C8B-B14F-4D97-AF65-F5344CB8AC3E}">
        <p14:creationId xmlns:p14="http://schemas.microsoft.com/office/powerpoint/2010/main" val="32843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GB" dirty="0" smtClean="0"/>
              <a:t>Issue #4</a:t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forgetting about </a:t>
            </a:r>
            <a:br>
              <a:rPr lang="en-GB" dirty="0" smtClean="0"/>
            </a:br>
            <a:r>
              <a:rPr lang="en-GB" dirty="0" smtClean="0">
                <a:solidFill>
                  <a:schemeClr val="accent1"/>
                </a:solidFill>
              </a:rPr>
              <a:t>tiered compilation</a:t>
            </a:r>
            <a:br>
              <a:rPr lang="en-GB" dirty="0" smtClean="0">
                <a:solidFill>
                  <a:schemeClr val="accent1"/>
                </a:solidFill>
              </a:rPr>
            </a:b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/>
            </a:r>
            <a:br>
              <a:rPr lang="en-GB" dirty="0" smtClean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3113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Znalezione obrazy dla zapytania cosmosdb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7507" y="948906"/>
            <a:ext cx="8197546" cy="4303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0815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86188" y="1925165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TelemetryEntry</a:t>
            </a:r>
            <a:endParaRPr lang="pl-PL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DateTimeOffset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Timestamp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457200" lvl="1" indent="0">
              <a:buNone/>
            </a:pP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UserId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0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20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95668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6"/>
            <a:ext cx="10178322" cy="35269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Route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"[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controller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]"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ApiController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2B91AF"/>
                </a:solidFill>
                <a:latin typeface="Consolas" panose="020B0609020204030204" pitchFamily="49" charset="0"/>
              </a:rPr>
              <a:t>TelemetryController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[Http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Put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	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&gt; Insert([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FromServices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db.Insert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NoContent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3174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 smtClean="0"/>
              <a:t>issue </a:t>
            </a:r>
            <a:r>
              <a:rPr lang="en-GB" dirty="0"/>
              <a:t>#1</a:t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Assuming</a:t>
            </a:r>
            <a:r>
              <a:rPr lang="en-GB" dirty="0"/>
              <a:t> performance improvement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24625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GB" sz="1800" dirty="0">
              <a:solidFill>
                <a:srgbClr val="0000FF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SlowDataStorageService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client.CreateDatabaseIfNotExistsAsync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Database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client.CreateDocumentCollectionIfNotExistsAsync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UriFactory.CreateDatabaseUri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DocumentCollection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{ Id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})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rostokąt 3"/>
          <p:cNvSpPr/>
          <p:nvPr/>
        </p:nvSpPr>
        <p:spPr>
          <a:xfrm>
            <a:off x="4268944" y="4130545"/>
            <a:ext cx="33505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5" name="Prostokąt 4"/>
          <p:cNvSpPr/>
          <p:nvPr/>
        </p:nvSpPr>
        <p:spPr>
          <a:xfrm>
            <a:off x="3394360" y="5692259"/>
            <a:ext cx="3223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GetAwaiter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GetResult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  <a:endParaRPr lang="pl-PL" dirty="0"/>
          </a:p>
        </p:txBody>
      </p:sp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8761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74977" y="1553420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2" name="Prostokąt 1"/>
          <p:cNvSpPr/>
          <p:nvPr/>
        </p:nvSpPr>
        <p:spPr>
          <a:xfrm>
            <a:off x="2554027" y="2648824"/>
            <a:ext cx="36038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CreateDocumentCollectionUri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887213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4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0263" y="1417497"/>
            <a:ext cx="10178322" cy="117275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indent="0">
              <a:buNone/>
            </a:pPr>
            <a:r>
              <a:rPr lang="en-GB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sz="24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4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services.AddTransient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6" name="Prostokąt 5"/>
          <p:cNvSpPr/>
          <p:nvPr/>
        </p:nvSpPr>
        <p:spPr>
          <a:xfrm>
            <a:off x="3572313" y="3407825"/>
            <a:ext cx="22236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AddTransient</a:t>
            </a:r>
            <a:endParaRPr lang="pl-PL" sz="2400" dirty="0"/>
          </a:p>
        </p:txBody>
      </p:sp>
    </p:spTree>
    <p:extLst>
      <p:ext uri="{BB962C8B-B14F-4D97-AF65-F5344CB8AC3E}">
        <p14:creationId xmlns:p14="http://schemas.microsoft.com/office/powerpoint/2010/main" val="3809445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 txBox="1">
            <a:spLocks/>
          </p:cNvSpPr>
          <p:nvPr/>
        </p:nvSpPr>
        <p:spPr>
          <a:xfrm>
            <a:off x="1251677" y="1874517"/>
            <a:ext cx="8320947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sz="2400" dirty="0" smtClean="0"/>
              <a:t>How </a:t>
            </a:r>
            <a:r>
              <a:rPr lang="en-GB" sz="2400" dirty="0"/>
              <a:t>many entries can be </a:t>
            </a:r>
            <a:r>
              <a:rPr lang="en-GB" sz="2400" dirty="0" smtClean="0"/>
              <a:t>saved?</a:t>
            </a:r>
            <a:endParaRPr lang="en-GB" sz="2400" dirty="0"/>
          </a:p>
          <a:p>
            <a:pPr>
              <a:buFontTx/>
              <a:buChar char="-"/>
            </a:pPr>
            <a:r>
              <a:rPr lang="en-US" sz="2400" dirty="0"/>
              <a:t>“</a:t>
            </a:r>
            <a:r>
              <a:rPr lang="en-US" sz="2400" dirty="0" err="1"/>
              <a:t>wrk</a:t>
            </a:r>
            <a:r>
              <a:rPr lang="en-US" sz="2400" dirty="0"/>
              <a:t> -t1 -c1 -d30s http://localhost:5000/</a:t>
            </a:r>
            <a:r>
              <a:rPr lang="pl-PL" sz="2400" dirty="0"/>
              <a:t>telemetry/insert/</a:t>
            </a:r>
            <a:r>
              <a:rPr lang="en-GB" sz="2400" dirty="0"/>
              <a:t>”</a:t>
            </a:r>
            <a:endParaRPr lang="pl-PL" sz="2400" dirty="0"/>
          </a:p>
        </p:txBody>
      </p:sp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520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– no docs</a:t>
            </a:r>
            <a:endParaRPr lang="pl-PL" dirty="0"/>
          </a:p>
        </p:txBody>
      </p:sp>
      <p:sp>
        <p:nvSpPr>
          <p:cNvPr id="4" name="Prostokąt 3"/>
          <p:cNvSpPr/>
          <p:nvPr/>
        </p:nvSpPr>
        <p:spPr>
          <a:xfrm>
            <a:off x="2381249" y="1426842"/>
            <a:ext cx="823608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Running 30s test @ http://localhost:5000/telemetry/insert/slow</a:t>
            </a:r>
          </a:p>
          <a:p>
            <a:r>
              <a:rPr lang="en-US" sz="2400" dirty="0"/>
              <a:t>  1 threads and 1 connections</a:t>
            </a:r>
          </a:p>
          <a:p>
            <a:r>
              <a:rPr lang="en-US" sz="2400" dirty="0"/>
              <a:t>  Thread Stats   </a:t>
            </a:r>
            <a:r>
              <a:rPr lang="en-US" sz="2400" dirty="0" err="1"/>
              <a:t>Avg</a:t>
            </a:r>
            <a:r>
              <a:rPr lang="en-US" sz="2400" dirty="0"/>
              <a:t>      </a:t>
            </a:r>
            <a:r>
              <a:rPr lang="en-US" sz="2400" dirty="0" err="1"/>
              <a:t>Stdev</a:t>
            </a:r>
            <a:r>
              <a:rPr lang="en-US" sz="2400" dirty="0"/>
              <a:t>     Max   +/- </a:t>
            </a:r>
            <a:r>
              <a:rPr lang="en-US" sz="2400" dirty="0" err="1"/>
              <a:t>Stdev</a:t>
            </a:r>
            <a:endParaRPr lang="en-US" sz="2400" dirty="0"/>
          </a:p>
          <a:p>
            <a:r>
              <a:rPr lang="en-US" sz="2400" dirty="0"/>
              <a:t>    Latency   876.89ms   45.82ms 993.87ms   76.47%</a:t>
            </a:r>
          </a:p>
          <a:p>
            <a:r>
              <a:rPr lang="en-US" sz="2400" dirty="0"/>
              <a:t>    </a:t>
            </a:r>
            <a:r>
              <a:rPr lang="en-US" sz="2400" dirty="0" err="1"/>
              <a:t>Req</a:t>
            </a:r>
            <a:r>
              <a:rPr lang="en-US" sz="2400" dirty="0"/>
              <a:t>/Sec     0.88      0.33     1.00     88.24%</a:t>
            </a:r>
          </a:p>
          <a:p>
            <a:r>
              <a:rPr lang="en-US" sz="2400" dirty="0"/>
              <a:t>  </a:t>
            </a:r>
            <a:r>
              <a:rPr lang="en-US" sz="2400" b="1" dirty="0"/>
              <a:t>34 requests in 30.07s</a:t>
            </a:r>
            <a:r>
              <a:rPr lang="en-US" sz="2400" dirty="0"/>
              <a:t>, 2.69KB read</a:t>
            </a:r>
          </a:p>
          <a:p>
            <a:r>
              <a:rPr lang="en-US" sz="24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Requests/sec:      1.13</a:t>
            </a:r>
          </a:p>
          <a:p>
            <a:r>
              <a:rPr lang="en-US" sz="2400" dirty="0"/>
              <a:t>Transfer/sec:      91.57B</a:t>
            </a:r>
            <a:endParaRPr lang="pl-PL" sz="2400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75948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6000" dirty="0">
                <a:solidFill>
                  <a:schemeClr val="tx1"/>
                </a:solidFill>
                <a:latin typeface="+mj-lt"/>
              </a:rPr>
              <a:t/>
            </a:r>
            <a:br>
              <a:rPr lang="en-US" sz="6000" dirty="0">
                <a:solidFill>
                  <a:schemeClr val="tx1"/>
                </a:solidFill>
                <a:latin typeface="+mj-lt"/>
              </a:rPr>
            </a:br>
            <a:r>
              <a:rPr lang="en-US" sz="6000" dirty="0">
                <a:solidFill>
                  <a:schemeClr val="tx1"/>
                </a:solidFill>
                <a:latin typeface="+mj-lt"/>
              </a:rPr>
              <a:t>IT </a:t>
            </a: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  <a:latin typeface="+mj-lt"/>
              </a:rPr>
              <a:t>SUCKS</a:t>
            </a:r>
          </a:p>
        </p:txBody>
      </p:sp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3385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48774" y="1877785"/>
            <a:ext cx="10562226" cy="24656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2B91AF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 :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base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valueFactory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7697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261474" y="391885"/>
            <a:ext cx="10178322" cy="646611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DataStorageService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UriFactory.CreateDocumentCollectionUri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options.DatabaseName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options.CollectionName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               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  <a:endParaRPr lang="pl-PL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457200" lvl="1" indent="0">
              <a:buNone/>
            </a:pPr>
            <a:r>
              <a:rPr lang="en-GB" sz="1600" dirty="0">
                <a:solidFill>
                  <a:srgbClr val="0000FF"/>
                </a:solidFill>
                <a:latin typeface="Consolas" panose="020B0609020204030204" pitchFamily="49" charset="0"/>
              </a:rPr>
              <a:t>		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4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20409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66584" y="1884255"/>
            <a:ext cx="10178322" cy="234484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Task Insert(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clientFactory.Value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client.CreateDocumentAsync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(_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collectionUri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telemetryEntry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007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51414" y="1907739"/>
            <a:ext cx="10178322" cy="3261162"/>
          </a:xfrm>
        </p:spPr>
        <p:txBody>
          <a:bodyPr>
            <a:noAutofit/>
          </a:bodyPr>
          <a:lstStyle/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services)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GetOptions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s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dbOptions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Clr>
                <a:srgbClr val="2A1A00"/>
              </a:buClr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services.AddSingleton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DataStorageService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marL="0" lvl="0" indent="0">
              <a:buClr>
                <a:srgbClr val="2A1A00"/>
              </a:buClr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60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6478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ymbol zastępczy zawartości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6" name="Obraz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7713" y="-157163"/>
            <a:ext cx="13687425" cy="7172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296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- </a:t>
            </a:r>
            <a:r>
              <a:rPr lang="en-GB" dirty="0" smtClean="0"/>
              <a:t>optimizations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6" name="Wykres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1300087"/>
              </p:ext>
            </p:extLst>
          </p:nvPr>
        </p:nvGraphicFramePr>
        <p:xfrm>
          <a:off x="2053087" y="1358661"/>
          <a:ext cx="8494899" cy="4636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2580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075214" y="1133757"/>
            <a:ext cx="10178322" cy="389544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_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clientFactory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AsyncLazy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&gt;(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() =&gt;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GB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DocumentClient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options.Endpoint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options.ApiKey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ConnectionPolicy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ConnectionMode.Direct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ConnectionProtocol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Protocol.Tcp</a:t>
            </a:r>
            <a:endParaRPr lang="pl-PL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		   </a:t>
            </a:r>
          </a:p>
          <a:p>
            <a:pPr marL="0" indent="0">
              <a:buNone/>
            </a:pPr>
            <a:r>
              <a:rPr lang="en-GB" sz="24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InitialDatabase</a:t>
            </a:r>
            <a:r>
              <a:rPr lang="en-GB" sz="2400" dirty="0">
                <a:solidFill>
                  <a:srgbClr val="000000"/>
                </a:solidFill>
                <a:latin typeface="Consolas" panose="020B0609020204030204" pitchFamily="49" charset="0"/>
              </a:rPr>
              <a:t>(client, options);</a:t>
            </a:r>
          </a:p>
          <a:p>
            <a:pPr marL="0" indent="0">
              <a:buNone/>
            </a:pPr>
            <a:r>
              <a:rPr lang="pl-PL" sz="24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pl-PL" sz="1800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1424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Testing </a:t>
            </a:r>
            <a:r>
              <a:rPr lang="en-GB" dirty="0" smtClean="0"/>
              <a:t>– direct / </a:t>
            </a:r>
            <a:r>
              <a:rPr lang="en-GB" dirty="0" err="1" smtClean="0"/>
              <a:t>tcp</a:t>
            </a:r>
            <a:endParaRPr lang="pl-PL" dirty="0"/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29993580"/>
              </p:ext>
            </p:extLst>
          </p:nvPr>
        </p:nvGraphicFramePr>
        <p:xfrm>
          <a:off x="1808672" y="1128451"/>
          <a:ext cx="8931216" cy="5358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87877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6689644" cy="3984228"/>
          </a:xfrm>
        </p:spPr>
        <p:txBody>
          <a:bodyPr>
            <a:noAutofit/>
          </a:bodyPr>
          <a:lstStyle/>
          <a:p>
            <a:pPr fontAlgn="base"/>
            <a:r>
              <a:rPr lang="en-US" dirty="0" err="1"/>
              <a:t>Microservices</a:t>
            </a:r>
            <a:endParaRPr lang="en-US" dirty="0"/>
          </a:p>
          <a:p>
            <a:pPr fontAlgn="base"/>
            <a:r>
              <a:rPr lang="en-US" dirty="0" err="1"/>
              <a:t>CosmosDB</a:t>
            </a:r>
            <a:endParaRPr lang="en-US" dirty="0"/>
          </a:p>
          <a:p>
            <a:pPr fontAlgn="base"/>
            <a:r>
              <a:rPr lang="en-US" dirty="0"/>
              <a:t>Migration to the 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Direct/TCP</a:t>
            </a:r>
            <a:r>
              <a:rPr lang="en-US" dirty="0"/>
              <a:t> connection, feature toggle</a:t>
            </a:r>
          </a:p>
          <a:p>
            <a:pPr fontAlgn="base"/>
            <a:r>
              <a:rPr lang="en-US" dirty="0"/>
              <a:t>Thousands of the </a:t>
            </a:r>
            <a:r>
              <a:rPr lang="en-US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GoneException</a:t>
            </a:r>
            <a:r>
              <a:rPr 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</a:t>
            </a:r>
            <a:r>
              <a:rPr lang="en-US" dirty="0">
                <a:solidFill>
                  <a:schemeClr val="tx1"/>
                </a:solidFill>
              </a:rPr>
              <a:t>saying </a:t>
            </a:r>
            <a:r>
              <a:rPr lang="en-US" dirty="0">
                <a:solidFill>
                  <a:schemeClr val="accent1"/>
                </a:solidFill>
              </a:rPr>
              <a:t>“The requested resource is no longer available at the server”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We have a bug!!! </a:t>
            </a:r>
          </a:p>
          <a:p>
            <a:pPr fontAlgn="base"/>
            <a:r>
              <a:rPr lang="en-US" dirty="0">
                <a:solidFill>
                  <a:schemeClr val="tx1"/>
                </a:solidFill>
              </a:rPr>
              <a:t>Race condition? Dispose? Network down? Firewall?</a:t>
            </a:r>
          </a:p>
        </p:txBody>
      </p:sp>
      <p:pic>
        <p:nvPicPr>
          <p:cNvPr id="1027" name="Picture 3" descr="Znalezione obrazy dla zapytania emoji scare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0134" y="2344635"/>
            <a:ext cx="2678241" cy="2678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091755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odobny obraz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1357" y="-189782"/>
            <a:ext cx="7254516" cy="7239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57666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86" y="0"/>
            <a:ext cx="10344150" cy="679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8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902" y="1636776"/>
            <a:ext cx="10316620" cy="327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58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gone fuckup</a:t>
            </a:r>
            <a:r>
              <a:rPr lang="en-GB" dirty="0"/>
              <a:t> story</a:t>
            </a:r>
            <a:endParaRPr lang="pl-PL" dirty="0"/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10270270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GoneException</a:t>
            </a:r>
            <a:r>
              <a:rPr lang="en-US" sz="2400" dirty="0">
                <a:solidFill>
                  <a:schemeClr val="tx1"/>
                </a:solidFill>
              </a:rPr>
              <a:t>(“The requested resource is no longer available at the server”)</a:t>
            </a:r>
          </a:p>
          <a:p>
            <a:pPr marL="0" indent="0" algn="ctr" fontAlgn="base">
              <a:buNone/>
            </a:pPr>
            <a:endParaRPr lang="en-US" sz="2400" dirty="0" smtClean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32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might be</a:t>
            </a:r>
            <a:r>
              <a:rPr lang="en-US" sz="2400" dirty="0">
                <a:solidFill>
                  <a:schemeClr val="tx1"/>
                </a:solidFill>
              </a:rPr>
              <a:t/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2400" dirty="0" err="1">
                <a:solidFill>
                  <a:schemeClr val="tx1"/>
                </a:solidFill>
              </a:rPr>
              <a:t>PlatformNotSupportedException</a:t>
            </a:r>
            <a:r>
              <a:rPr lang="en-US" sz="2400" dirty="0">
                <a:solidFill>
                  <a:schemeClr val="tx1"/>
                </a:solidFill>
              </a:rPr>
              <a:t>();</a:t>
            </a:r>
            <a:br>
              <a:rPr lang="en-US" sz="2400" dirty="0">
                <a:solidFill>
                  <a:schemeClr val="tx1"/>
                </a:solidFill>
              </a:rPr>
            </a:b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pole tekstowe 4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5511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ostokąt 2"/>
          <p:cNvSpPr/>
          <p:nvPr/>
        </p:nvSpPr>
        <p:spPr>
          <a:xfrm>
            <a:off x="2403487" y="6111115"/>
            <a:ext cx="767780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2400" dirty="0"/>
              <a:t>https</a:t>
            </a:r>
            <a:r>
              <a:rPr lang="pl-PL" sz="2400" dirty="0" smtClean="0"/>
              <a:t>://github.com/Azure/azure-cosmosdb-dotnet/issues/194</a:t>
            </a:r>
            <a:endParaRPr lang="pl-PL" sz="2400" dirty="0"/>
          </a:p>
        </p:txBody>
      </p:sp>
      <p:pic>
        <p:nvPicPr>
          <p:cNvPr id="5" name="Obraz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0998" y="0"/>
            <a:ext cx="8382787" cy="6111115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361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#3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Buffering</a:t>
            </a:r>
            <a:r>
              <a:rPr lang="en-GB" dirty="0" smtClean="0">
                <a:solidFill>
                  <a:schemeClr val="tx1"/>
                </a:solidFill>
              </a:rPr>
              <a:t> </a:t>
            </a:r>
            <a:br>
              <a:rPr lang="en-GB" dirty="0" smtClean="0">
                <a:solidFill>
                  <a:schemeClr val="tx1"/>
                </a:solidFill>
              </a:rPr>
            </a:br>
            <a:r>
              <a:rPr lang="en-GB" dirty="0" smtClean="0">
                <a:solidFill>
                  <a:schemeClr val="tx1"/>
                </a:solidFill>
              </a:rPr>
              <a:t>responses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7960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193610" y="359976"/>
            <a:ext cx="10178322" cy="25620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XOR(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x,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ref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5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2500" dirty="0">
                <a:solidFill>
                  <a:srgbClr val="000000"/>
                </a:solidFill>
                <a:latin typeface="Consolas" panose="020B0609020204030204" pitchFamily="49" charset="0"/>
              </a:rPr>
              <a:t> y)</a:t>
            </a: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y = x ^ y;</a:t>
            </a:r>
          </a:p>
          <a:p>
            <a:pPr marL="457200" lvl="1" indent="0">
              <a:buNone/>
            </a:pPr>
            <a:r>
              <a:rPr lang="en-GB" sz="25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x = x ^ y;</a:t>
            </a:r>
            <a:endParaRPr lang="en-GB" sz="2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sz="25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2500" dirty="0"/>
          </a:p>
        </p:txBody>
      </p:sp>
      <p:sp>
        <p:nvSpPr>
          <p:cNvPr id="4" name="Symbol zastępczy zawartości 2"/>
          <p:cNvSpPr txBox="1">
            <a:spLocks/>
          </p:cNvSpPr>
          <p:nvPr/>
        </p:nvSpPr>
        <p:spPr>
          <a:xfrm>
            <a:off x="1193610" y="3488725"/>
            <a:ext cx="594819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Tx/>
              <a:buChar char="-"/>
            </a:pPr>
            <a:r>
              <a:rPr lang="en-GB" b="1" dirty="0"/>
              <a:t>No temp</a:t>
            </a:r>
            <a:r>
              <a:rPr lang="en-GB" dirty="0"/>
              <a:t> </a:t>
            </a: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</a:t>
            </a:r>
            <a:r>
              <a:rPr lang="en-GB" b="1" dirty="0"/>
              <a:t>variable</a:t>
            </a:r>
          </a:p>
          <a:p>
            <a:pPr>
              <a:buFontTx/>
              <a:buChar char="-"/>
            </a:pPr>
            <a:r>
              <a:rPr lang="en-US" dirty="0">
                <a:solidFill>
                  <a:srgbClr val="0000FF"/>
                </a:solidFill>
              </a:rPr>
              <a:t>int</a:t>
            </a:r>
            <a:r>
              <a:rPr lang="en-GB" dirty="0"/>
              <a:t> is 4 bytes, so it </a:t>
            </a:r>
            <a:r>
              <a:rPr lang="en-GB" b="1" dirty="0"/>
              <a:t>saves</a:t>
            </a:r>
            <a:r>
              <a:rPr lang="en-GB" dirty="0"/>
              <a:t> </a:t>
            </a:r>
            <a:r>
              <a:rPr lang="en-GB" b="1" dirty="0"/>
              <a:t>4 bytes</a:t>
            </a:r>
          </a:p>
          <a:p>
            <a:pPr>
              <a:buFontTx/>
              <a:buChar char="-"/>
            </a:pPr>
            <a:r>
              <a:rPr lang="en-GB" dirty="0" smtClean="0"/>
              <a:t>Assembly has XOR operation, so it’s 1:1, so it’s fast</a:t>
            </a:r>
            <a:endParaRPr lang="en-GB" dirty="0"/>
          </a:p>
        </p:txBody>
      </p:sp>
      <p:pic>
        <p:nvPicPr>
          <p:cNvPr id="5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4915" y="2146366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5364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9334954"/>
              </p:ext>
            </p:extLst>
          </p:nvPr>
        </p:nvGraphicFramePr>
        <p:xfrm>
          <a:off x="1251678" y="2286001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Prostokąt 8"/>
          <p:cNvSpPr/>
          <p:nvPr/>
        </p:nvSpPr>
        <p:spPr>
          <a:xfrm>
            <a:off x="1366368" y="4739501"/>
            <a:ext cx="1015053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https://github.com/</a:t>
            </a:r>
            <a:r>
              <a:rPr lang="pl-PL" sz="3200" dirty="0" smtClean="0"/>
              <a:t>dotnet/corefx/archive/v2.2.0-preview3.zip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704277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graphicFrame>
        <p:nvGraphicFramePr>
          <p:cNvPr id="6" name="Symbol zastępczy zawartości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09983400"/>
              </p:ext>
            </p:extLst>
          </p:nvPr>
        </p:nvGraphicFramePr>
        <p:xfrm>
          <a:off x="1251678" y="1874517"/>
          <a:ext cx="10178322" cy="35935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Prostokąt 6"/>
          <p:cNvSpPr/>
          <p:nvPr/>
        </p:nvSpPr>
        <p:spPr>
          <a:xfrm>
            <a:off x="3616791" y="4649293"/>
            <a:ext cx="544809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sz="3200" dirty="0"/>
              <a:t>http://localhost:5000/download/</a:t>
            </a:r>
          </a:p>
        </p:txBody>
      </p:sp>
    </p:spTree>
    <p:extLst>
      <p:ext uri="{BB962C8B-B14F-4D97-AF65-F5344CB8AC3E}">
        <p14:creationId xmlns:p14="http://schemas.microsoft.com/office/powerpoint/2010/main" val="301289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88231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9254" y="73262"/>
            <a:ext cx="6058929" cy="678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274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IActionResult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WithoutBuffering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</a:t>
            </a:r>
            <a:r>
              <a:rPr lang="pl-PL" sz="2000" dirty="0" smtClean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GB" sz="20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client.Client.SendAsync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HttpCompletionOption.ResponseHeadersRead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response.Content.ReadAsStreamAsync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response.Content.Headers.ContentType.MediaType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FileStreamResult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contentType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06140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pic>
        <p:nvPicPr>
          <p:cNvPr id="4" name="Obraz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8572" y="0"/>
            <a:ext cx="588567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518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4" name="Tytuł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Buffering a file</a:t>
            </a:r>
            <a:endParaRPr lang="pl-PL" dirty="0"/>
          </a:p>
        </p:txBody>
      </p:sp>
      <p:sp>
        <p:nvSpPr>
          <p:cNvPr id="8" name="Prostokąt 7"/>
          <p:cNvSpPr/>
          <p:nvPr/>
        </p:nvSpPr>
        <p:spPr>
          <a:xfrm>
            <a:off x="1251677" y="1965600"/>
            <a:ext cx="98323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Stream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HttpRequestMessage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HttpMethod.Get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dotnet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corefx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</a:t>
            </a:r>
            <a:r>
              <a:rPr lang="pl-PL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archive</a:t>
            </a:r>
            <a:r>
              <a:rPr lang="pl-PL" sz="2000" dirty="0">
                <a:solidFill>
                  <a:srgbClr val="A31515"/>
                </a:solidFill>
                <a:latin typeface="Consolas" panose="020B0609020204030204" pitchFamily="49" charset="0"/>
              </a:rPr>
              <a:t>/v2.2.0-preview3.zip"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pl-PL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err="1" smtClean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sz="20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client.Client.GetStreamAsync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request.RequestUri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2000" dirty="0" smtClean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</a:t>
            </a:r>
            <a:r>
              <a:rPr lang="pl-PL" sz="20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pl-PL" sz="20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05266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/>
            </a:r>
            <a:b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TIP</a:t>
            </a:r>
            <a:br>
              <a:rPr lang="en-GB" dirty="0">
                <a:solidFill>
                  <a:schemeClr val="tx1"/>
                </a:solidFill>
              </a:rPr>
            </a:br>
            <a:r>
              <a:rPr lang="en-GB" dirty="0"/>
              <a:t/>
            </a:r>
            <a:br>
              <a:rPr lang="en-GB" dirty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buffer 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big responses. </a:t>
            </a:r>
            <a:br>
              <a:rPr lang="en-GB" dirty="0" smtClean="0"/>
            </a:br>
            <a:r>
              <a:rPr lang="en-GB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Stream</a:t>
            </a:r>
            <a:r>
              <a:rPr lang="en-GB" dirty="0" smtClean="0"/>
              <a:t> them</a:t>
            </a:r>
            <a:endParaRPr lang="pl-PL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46844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251678" y="382384"/>
            <a:ext cx="10178322" cy="6147811"/>
          </a:xfrm>
        </p:spPr>
        <p:txBody>
          <a:bodyPr/>
          <a:lstStyle/>
          <a:p>
            <a:pPr algn="ctr"/>
            <a:r>
              <a:rPr lang="en-GB" dirty="0"/>
              <a:t>Fuckup </a:t>
            </a:r>
            <a:r>
              <a:rPr lang="en-GB" dirty="0" smtClean="0"/>
              <a:t>#5</a:t>
            </a: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/>
              <a:t/>
            </a:r>
            <a:br>
              <a:rPr lang="en-GB" dirty="0"/>
            </a:br>
            <a:r>
              <a:rPr lang="en-GB" dirty="0">
                <a:solidFill>
                  <a:schemeClr val="tx1"/>
                </a:solidFill>
              </a:rPr>
              <a:t>Let’s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 optimize it</a:t>
            </a:r>
            <a:endParaRPr lang="pl-PL" dirty="0"/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6610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3246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3600" dirty="0">
                <a:solidFill>
                  <a:schemeClr val="tx1"/>
                </a:solidFill>
              </a:rPr>
              <a:t/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>
                <a:solidFill>
                  <a:schemeClr val="tx1"/>
                </a:solidFill>
              </a:rPr>
              <a:t>JIRA #2312 </a:t>
            </a:r>
            <a:br>
              <a:rPr lang="en-US" sz="3600" dirty="0">
                <a:solidFill>
                  <a:schemeClr val="tx1"/>
                </a:solidFill>
              </a:rPr>
            </a:br>
            <a:r>
              <a:rPr lang="en-US" sz="3600" dirty="0" err="1">
                <a:solidFill>
                  <a:schemeClr val="tx1"/>
                </a:solidFill>
              </a:rPr>
              <a:t>PoC</a:t>
            </a:r>
            <a:r>
              <a:rPr lang="en-US" sz="3600" dirty="0">
                <a:solidFill>
                  <a:schemeClr val="tx1"/>
                </a:solidFill>
              </a:rPr>
              <a:t> of the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new</a:t>
            </a:r>
            <a:r>
              <a:rPr lang="en-US" sz="3600" dirty="0">
                <a:solidFill>
                  <a:schemeClr val="tx1"/>
                </a:solidFill>
              </a:rPr>
              <a:t> business </a:t>
            </a:r>
            <a: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feature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88959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505471"/>
              </p:ext>
            </p:extLst>
          </p:nvPr>
        </p:nvGraphicFramePr>
        <p:xfrm>
          <a:off x="1572862" y="1451109"/>
          <a:ext cx="9567950" cy="1583035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20103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This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very important </a:t>
            </a:r>
            <a:r>
              <a:rPr lang="en-US" sz="2400" dirty="0">
                <a:solidFill>
                  <a:schemeClr val="tx1"/>
                </a:solidFill>
              </a:rPr>
              <a:t>for our company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It’s </a:t>
            </a:r>
            <a:r>
              <a:rPr lang="en-US" sz="2400" dirty="0" err="1">
                <a:solidFill>
                  <a:schemeClr val="tx2">
                    <a:lumMod val="50000"/>
                    <a:lumOff val="50000"/>
                  </a:schemeClr>
                </a:solidFill>
              </a:rPr>
              <a:t>PoC</a:t>
            </a:r>
            <a:endParaRPr lang="en-US" sz="24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Please make 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ASAP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Performance doesn’t matter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Don’t spend </a:t>
            </a:r>
            <a:r>
              <a:rPr lang="en-US" sz="2400" dirty="0">
                <a:solidFill>
                  <a:schemeClr val="tx1"/>
                </a:solidFill>
              </a:rPr>
              <a:t>to much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time</a:t>
            </a:r>
            <a:r>
              <a:rPr lang="en-US" sz="2400" dirty="0">
                <a:solidFill>
                  <a:schemeClr val="tx1"/>
                </a:solidFill>
              </a:rPr>
              <a:t> on it</a:t>
            </a:r>
          </a:p>
          <a:p>
            <a:pPr fontAlgn="base"/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Keep clean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easy to understand </a:t>
            </a:r>
            <a:r>
              <a:rPr lang="en-US" sz="2400" dirty="0">
                <a:solidFill>
                  <a:schemeClr val="tx1"/>
                </a:solidFill>
              </a:rPr>
              <a:t>for another developers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9548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4654690" y="1710893"/>
            <a:ext cx="5201098" cy="4314522"/>
          </a:xfrm>
        </p:spPr>
        <p:txBody>
          <a:bodyPr>
            <a:noAutofit/>
          </a:bodyPr>
          <a:lstStyle/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K</a:t>
            </a:r>
            <a:r>
              <a:rPr lang="en-US" sz="6000" dirty="0">
                <a:solidFill>
                  <a:schemeClr val="tx1"/>
                </a:solidFill>
              </a:rPr>
              <a:t>EEP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I</a:t>
            </a:r>
            <a:r>
              <a:rPr lang="en-US" sz="6000" dirty="0">
                <a:solidFill>
                  <a:schemeClr val="tx1"/>
                </a:solidFill>
              </a:rPr>
              <a:t>T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IMPLE</a:t>
            </a:r>
          </a:p>
          <a:p>
            <a:pPr marL="0" indent="0" fontAlgn="base">
              <a:buNone/>
            </a:pPr>
            <a:r>
              <a:rPr lang="en-US" sz="60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</a:t>
            </a:r>
            <a:r>
              <a:rPr lang="en-US" sz="6000" dirty="0">
                <a:solidFill>
                  <a:schemeClr val="tx1"/>
                </a:solidFill>
              </a:rPr>
              <a:t>TUPID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81937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SecretAlgorithm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86251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- 2) +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- 1);</a:t>
            </a:r>
            <a:endParaRPr lang="en-GB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876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8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fontAlgn="base"/>
            <a:r>
              <a:rPr lang="en-US" sz="2400" dirty="0">
                <a:solidFill>
                  <a:schemeClr val="tx1"/>
                </a:solidFill>
              </a:rPr>
              <a:t>It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works</a:t>
            </a:r>
          </a:p>
          <a:p>
            <a:pPr fontAlgn="base"/>
            <a:r>
              <a:rPr lang="en-US" sz="2400" dirty="0">
                <a:solidFill>
                  <a:schemeClr val="tx1"/>
                </a:solidFill>
              </a:rPr>
              <a:t>It is </a:t>
            </a:r>
            <a:r>
              <a:rPr lang="en-US" sz="24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simple</a:t>
            </a:r>
          </a:p>
        </p:txBody>
      </p:sp>
      <p:pic>
        <p:nvPicPr>
          <p:cNvPr id="2" name="Obraz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928" y="1297507"/>
            <a:ext cx="3941602" cy="5146606"/>
          </a:xfrm>
          <a:prstGeom prst="rect">
            <a:avLst/>
          </a:prstGeom>
        </p:spPr>
      </p:pic>
      <p:sp>
        <p:nvSpPr>
          <p:cNvPr id="6" name="pole tekstowe 5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5456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Make it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faster</a:t>
            </a:r>
            <a:r>
              <a:rPr lang="en-US" sz="4800" dirty="0">
                <a:solidFill>
                  <a:schemeClr val="tx1"/>
                </a:solidFill>
              </a:rPr>
              <a:t>!</a:t>
            </a:r>
          </a:p>
        </p:txBody>
      </p:sp>
      <p:pic>
        <p:nvPicPr>
          <p:cNvPr id="7" name="Obraz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9080" y="1318345"/>
            <a:ext cx="4296755" cy="4913697"/>
          </a:xfrm>
          <a:prstGeom prst="rect">
            <a:avLst/>
          </a:prstGeom>
        </p:spPr>
      </p:pic>
      <p:sp>
        <p:nvSpPr>
          <p:cNvPr id="8" name="pole tekstowe 7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96101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30" y="1691642"/>
            <a:ext cx="5201098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What kind of optimizations techniques do I know?</a:t>
            </a:r>
          </a:p>
        </p:txBody>
      </p:sp>
      <p:pic>
        <p:nvPicPr>
          <p:cNvPr id="9" name="Picture 2" descr="Znalezione obrazy dla zapytania think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0519" y="2271495"/>
            <a:ext cx="3254890" cy="3254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1424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/>
              <a:t>The </a:t>
            </a:r>
            <a:r>
              <a:rPr lang="en-GB" dirty="0">
                <a:solidFill>
                  <a:schemeClr val="tx2">
                    <a:lumMod val="50000"/>
                    <a:lumOff val="50000"/>
                  </a:schemeClr>
                </a:solidFill>
              </a:rPr>
              <a:t>business</a:t>
            </a:r>
            <a:r>
              <a:rPr lang="en-GB" dirty="0"/>
              <a:t> </a:t>
            </a:r>
            <a:r>
              <a:rPr lang="en-GB" dirty="0">
                <a:solidFill>
                  <a:schemeClr val="tx1"/>
                </a:solidFill>
              </a:rPr>
              <a:t>problem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r>
              <a:rPr lang="en-US" sz="4800" dirty="0">
                <a:solidFill>
                  <a:schemeClr val="tx1"/>
                </a:solidFill>
              </a:rPr>
              <a:t> </a:t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FOR THE RESQUE</a:t>
            </a: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4195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561343" cy="398422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var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a = Task.Run(()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5875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9" name="Wykres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8003125"/>
              </p:ext>
            </p:extLst>
          </p:nvPr>
        </p:nvGraphicFramePr>
        <p:xfrm>
          <a:off x="937013" y="1263768"/>
          <a:ext cx="5184476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1255898"/>
              </p:ext>
            </p:extLst>
          </p:nvPr>
        </p:nvGraphicFramePr>
        <p:xfrm>
          <a:off x="6121489" y="1263768"/>
          <a:ext cx="5756833" cy="391639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74897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6301640"/>
              </p:ext>
            </p:extLst>
          </p:nvPr>
        </p:nvGraphicFramePr>
        <p:xfrm>
          <a:off x="1572862" y="1451109"/>
          <a:ext cx="9567950" cy="2550212"/>
        </p:xfrm>
        <a:graphic>
          <a:graphicData uri="http://schemas.openxmlformats.org/drawingml/2006/table">
            <a:tbl>
              <a:tblPr/>
              <a:tblGrid>
                <a:gridCol w="1913590">
                  <a:extLst>
                    <a:ext uri="{9D8B030D-6E8A-4147-A177-3AD203B41FA5}">
                      <a16:colId xmlns:a16="http://schemas.microsoft.com/office/drawing/2014/main" val="92837320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675589911"/>
                    </a:ext>
                  </a:extLst>
                </a:gridCol>
                <a:gridCol w="1906846">
                  <a:extLst>
                    <a:ext uri="{9D8B030D-6E8A-4147-A177-3AD203B41FA5}">
                      <a16:colId xmlns:a16="http://schemas.microsoft.com/office/drawing/2014/main" val="3904557261"/>
                    </a:ext>
                  </a:extLst>
                </a:gridCol>
                <a:gridCol w="1920334">
                  <a:extLst>
                    <a:ext uri="{9D8B030D-6E8A-4147-A177-3AD203B41FA5}">
                      <a16:colId xmlns:a16="http://schemas.microsoft.com/office/drawing/2014/main" val="672934519"/>
                    </a:ext>
                  </a:extLst>
                </a:gridCol>
                <a:gridCol w="1913590">
                  <a:extLst>
                    <a:ext uri="{9D8B030D-6E8A-4147-A177-3AD203B41FA5}">
                      <a16:colId xmlns:a16="http://schemas.microsoft.com/office/drawing/2014/main" val="1548853432"/>
                    </a:ext>
                  </a:extLst>
                </a:gridCol>
              </a:tblGrid>
              <a:tr h="615858"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Method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err="1"/>
                        <a:t>Mean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Error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/>
                        <a:t>StdDev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Median</a:t>
                      </a:r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61414183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/>
                        <a:t>XOR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2.8275 </a:t>
                      </a:r>
                      <a:r>
                        <a:rPr lang="pl-PL" sz="2500" dirty="0" err="1"/>
                        <a:t>ns</a:t>
                      </a:r>
                      <a:endParaRPr lang="en-GB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0.0615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0.0575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2.8419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02088151"/>
                  </a:ext>
                </a:extLst>
              </a:tr>
              <a:tr h="967177">
                <a:tc>
                  <a:txBody>
                    <a:bodyPr/>
                    <a:lstStyle/>
                    <a:p>
                      <a:pPr algn="ctr"/>
                      <a:r>
                        <a:rPr lang="en-GB" sz="2500" dirty="0" err="1"/>
                        <a:t>TempVariable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0.0114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0.0131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/>
                        <a:t>0.0123 </a:t>
                      </a:r>
                      <a:r>
                        <a:rPr lang="pl-PL" sz="2500" dirty="0" err="1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sz="2500" dirty="0" smtClean="0"/>
                        <a:t>0.00</a:t>
                      </a:r>
                      <a:r>
                        <a:rPr lang="en-GB" sz="2500" dirty="0" smtClean="0"/>
                        <a:t>00</a:t>
                      </a:r>
                      <a:r>
                        <a:rPr lang="pl-PL" sz="2500" dirty="0" smtClean="0"/>
                        <a:t> </a:t>
                      </a:r>
                      <a:r>
                        <a:rPr lang="pl-PL" sz="2500" dirty="0" err="1" smtClean="0"/>
                        <a:t>ns</a:t>
                      </a:r>
                      <a:endParaRPr lang="pl-PL" sz="2500" dirty="0"/>
                    </a:p>
                  </a:txBody>
                  <a:tcPr marL="69500" marR="69500" marT="32077" marB="32077" anchor="ctr">
                    <a:lnL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98299118"/>
                  </a:ext>
                </a:extLst>
              </a:tr>
            </a:tbl>
          </a:graphicData>
        </a:graphic>
      </p:graphicFrame>
      <p:sp>
        <p:nvSpPr>
          <p:cNvPr id="3" name="pole tekstowe 2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sp>
        <p:nvSpPr>
          <p:cNvPr id="7" name="Prostokąt 6"/>
          <p:cNvSpPr/>
          <p:nvPr/>
        </p:nvSpPr>
        <p:spPr>
          <a:xfrm>
            <a:off x="9469811" y="3281483"/>
            <a:ext cx="1430200" cy="4770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500" dirty="0"/>
              <a:t>0.00</a:t>
            </a:r>
            <a:r>
              <a:rPr lang="en-GB" sz="2500" dirty="0"/>
              <a:t>00</a:t>
            </a:r>
            <a:r>
              <a:rPr lang="pl-PL" sz="2500" dirty="0"/>
              <a:t> </a:t>
            </a:r>
            <a:r>
              <a:rPr lang="pl-PL" sz="2500" dirty="0" err="1"/>
              <a:t>ns</a:t>
            </a:r>
            <a:endParaRPr lang="pl-PL" sz="2500" dirty="0"/>
          </a:p>
        </p:txBody>
      </p:sp>
      <p:sp>
        <p:nvSpPr>
          <p:cNvPr id="8" name="Prostokąt 7"/>
          <p:cNvSpPr/>
          <p:nvPr/>
        </p:nvSpPr>
        <p:spPr>
          <a:xfrm>
            <a:off x="2712683" y="4118789"/>
            <a:ext cx="7091083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l-PL" sz="3200" dirty="0" smtClean="0"/>
              <a:t>The </a:t>
            </a:r>
            <a:r>
              <a:rPr lang="pl-PL" sz="3200" dirty="0" err="1">
                <a:solidFill>
                  <a:schemeClr val="accent1"/>
                </a:solidFill>
              </a:rPr>
              <a:t>method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>
                <a:solidFill>
                  <a:schemeClr val="accent1"/>
                </a:solidFill>
              </a:rPr>
              <a:t>duration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>
                <a:solidFill>
                  <a:schemeClr val="accent1"/>
                </a:solidFill>
              </a:rPr>
              <a:t>indistinguishable</a:t>
            </a:r>
            <a:r>
              <a:rPr lang="pl-PL" sz="3200" dirty="0"/>
              <a:t> </a:t>
            </a:r>
            <a:r>
              <a:rPr lang="pl-PL" sz="3200" dirty="0">
                <a:solidFill>
                  <a:schemeClr val="accent1"/>
                </a:solidFill>
              </a:rPr>
              <a:t>from</a:t>
            </a:r>
            <a:r>
              <a:rPr lang="pl-PL" sz="3200" dirty="0"/>
              <a:t> the </a:t>
            </a:r>
            <a:r>
              <a:rPr lang="pl-PL" sz="3200" dirty="0" err="1">
                <a:solidFill>
                  <a:schemeClr val="accent1"/>
                </a:solidFill>
              </a:rPr>
              <a:t>empty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>
                <a:solidFill>
                  <a:schemeClr val="accent1"/>
                </a:solidFill>
              </a:rPr>
              <a:t>method</a:t>
            </a:r>
            <a:r>
              <a:rPr lang="pl-PL" sz="3200" dirty="0">
                <a:solidFill>
                  <a:schemeClr val="accent1"/>
                </a:solidFill>
              </a:rPr>
              <a:t> </a:t>
            </a:r>
            <a:r>
              <a:rPr lang="pl-PL" sz="3200" dirty="0" err="1" smtClean="0">
                <a:solidFill>
                  <a:schemeClr val="accent1"/>
                </a:solidFill>
              </a:rPr>
              <a:t>duration</a:t>
            </a:r>
            <a:r>
              <a:rPr lang="en-GB" sz="3200" dirty="0" smtClean="0">
                <a:solidFill>
                  <a:schemeClr val="accent1"/>
                </a:solidFill>
              </a:rPr>
              <a:t/>
            </a:r>
            <a:br>
              <a:rPr lang="en-GB" sz="3200" dirty="0" smtClean="0">
                <a:solidFill>
                  <a:schemeClr val="accent1"/>
                </a:solidFill>
              </a:rPr>
            </a:br>
            <a:endParaRPr lang="en-GB" sz="3200" dirty="0" smtClean="0">
              <a:solidFill>
                <a:schemeClr val="accent1"/>
              </a:solidFill>
            </a:endParaRPr>
          </a:p>
          <a:p>
            <a:pPr algn="ctr"/>
            <a:r>
              <a:rPr lang="en-GB" sz="3200" dirty="0" smtClean="0"/>
              <a:t>Requires </a:t>
            </a:r>
            <a:r>
              <a:rPr lang="en-GB" sz="3200" dirty="0" err="1" smtClean="0"/>
              <a:t>Benchmarkdotnet</a:t>
            </a:r>
            <a:r>
              <a:rPr lang="en-GB" sz="3200" dirty="0"/>
              <a:t> </a:t>
            </a:r>
            <a:r>
              <a:rPr lang="en-GB" sz="3200" dirty="0" smtClean="0"/>
              <a:t>v0.11.2+</a:t>
            </a:r>
            <a:endParaRPr lang="pl-PL" sz="3200" dirty="0"/>
          </a:p>
        </p:txBody>
      </p:sp>
    </p:spTree>
    <p:extLst>
      <p:ext uri="{BB962C8B-B14F-4D97-AF65-F5344CB8AC3E}">
        <p14:creationId xmlns:p14="http://schemas.microsoft.com/office/powerpoint/2010/main" val="1117844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mph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LESS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THREADS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82725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a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- 2));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b =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Task.Run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(() =&gt;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(n - 1));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Task.WaitAll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(a, b);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pl-PL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b.Result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FibonacciImplementation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1800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sz="1800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sz="1800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sz="1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sz="1800" dirty="0"/>
          </a:p>
        </p:txBody>
      </p:sp>
      <p:sp>
        <p:nvSpPr>
          <p:cNvPr id="3" name="Tytuł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9310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10" name="Wykres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4345886"/>
              </p:ext>
            </p:extLst>
          </p:nvPr>
        </p:nvGraphicFramePr>
        <p:xfrm>
          <a:off x="1763898" y="285464"/>
          <a:ext cx="9249675" cy="54803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77747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ole tekstowe 6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  <p:graphicFrame>
        <p:nvGraphicFramePr>
          <p:cNvPr id="4" name="Wykres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98773483"/>
              </p:ext>
            </p:extLst>
          </p:nvPr>
        </p:nvGraphicFramePr>
        <p:xfrm>
          <a:off x="1678439" y="495300"/>
          <a:ext cx="9264408" cy="5472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3010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endParaRPr lang="en-US" sz="4800" dirty="0">
              <a:solidFill>
                <a:schemeClr val="tx1"/>
              </a:solidFill>
            </a:endParaRP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LET’S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THINK</a:t>
            </a:r>
            <a:endParaRPr lang="en-US" sz="4800" dirty="0">
              <a:solidFill>
                <a:schemeClr val="tx1"/>
              </a:solidFill>
            </a:endParaRPr>
          </a:p>
        </p:txBody>
      </p:sp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3861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2270025"/>
            <a:ext cx="10178322" cy="257802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Recursive(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$"</a:t>
            </a:r>
            <a:r>
              <a:rPr lang="pl-PL" dirty="0" err="1">
                <a:solidFill>
                  <a:srgbClr val="A31515"/>
                </a:solidFill>
                <a:latin typeface="Consolas" panose="020B0609020204030204" pitchFamily="49" charset="0"/>
              </a:rPr>
              <a:t>Calculating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 Fibonacci for 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{n}</a:t>
            </a:r>
            <a:r>
              <a:rPr lang="pl-PL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pt-BR" dirty="0">
                <a:solidFill>
                  <a:srgbClr val="0000FF"/>
                </a:solidFill>
                <a:latin typeface="Consolas" panose="020B0609020204030204" pitchFamily="49" charset="0"/>
              </a:rPr>
              <a:t>	return</a:t>
            </a:r>
            <a:r>
              <a:rPr lang="pt-BR" dirty="0">
                <a:solidFill>
                  <a:srgbClr val="000000"/>
                </a:solidFill>
                <a:latin typeface="Consolas" panose="020B0609020204030204" pitchFamily="49" charset="0"/>
              </a:rPr>
              <a:t> Recursive(n - 2) + Recursive(n - 1);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82711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GB" sz="2800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sz="2800" dirty="0">
                <a:solidFill>
                  <a:srgbClr val="000000"/>
                </a:solidFill>
                <a:latin typeface="Consolas" panose="020B0609020204030204" pitchFamily="49" charset="0"/>
              </a:rPr>
              <a:t>(5);</a:t>
            </a:r>
            <a:endParaRPr lang="en-GB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400" dirty="0"/>
              <a:t>Calculating Fibonacci for 5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7030A0"/>
                </a:solidFill>
              </a:rPr>
              <a:t>4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F0"/>
                </a:solidFill>
              </a:rPr>
              <a:t>3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00B050"/>
                </a:solidFill>
              </a:rPr>
              <a:t>1</a:t>
            </a:r>
          </a:p>
          <a:p>
            <a:pPr marL="0" indent="0" algn="ctr">
              <a:buNone/>
            </a:pPr>
            <a:r>
              <a:rPr lang="en-US" sz="2400" dirty="0"/>
              <a:t>Calculating Fibonacci for </a:t>
            </a:r>
            <a:r>
              <a:rPr lang="en-US" sz="2400" dirty="0">
                <a:solidFill>
                  <a:srgbClr val="FF0000"/>
                </a:solidFill>
              </a:rPr>
              <a:t>2</a:t>
            </a:r>
            <a:endParaRPr lang="pl-PL" sz="2400" dirty="0">
              <a:solidFill>
                <a:srgbClr val="FF0000"/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5551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zawartości 2"/>
          <p:cNvSpPr>
            <a:spLocks noGrp="1"/>
          </p:cNvSpPr>
          <p:nvPr>
            <p:ph idx="1"/>
          </p:nvPr>
        </p:nvSpPr>
        <p:spPr>
          <a:xfrm>
            <a:off x="1324829" y="1691642"/>
            <a:ext cx="9681837" cy="3984228"/>
          </a:xfrm>
        </p:spPr>
        <p:txBody>
          <a:bodyPr>
            <a:noAutofit/>
          </a:bodyPr>
          <a:lstStyle/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/>
            </a:r>
            <a:br>
              <a:rPr lang="en-US" sz="4800" dirty="0">
                <a:solidFill>
                  <a:schemeClr val="tx1"/>
                </a:solidFill>
              </a:rPr>
            </a:br>
            <a:r>
              <a:rPr lang="en-US" sz="4800" dirty="0">
                <a:solidFill>
                  <a:schemeClr val="tx1"/>
                </a:solidFill>
              </a:rPr>
              <a:t>WE DO </a:t>
            </a:r>
            <a:r>
              <a:rPr lang="en-US" sz="4800" dirty="0">
                <a:solidFill>
                  <a:schemeClr val="tx2">
                    <a:lumMod val="50000"/>
                    <a:lumOff val="50000"/>
                  </a:schemeClr>
                </a:solidFill>
              </a:rPr>
              <a:t>THE SAME JOB</a:t>
            </a:r>
          </a:p>
          <a:p>
            <a:pPr marL="0" indent="0" algn="ctr" fontAlgn="base">
              <a:buNone/>
            </a:pPr>
            <a:r>
              <a:rPr lang="en-US" sz="4800" dirty="0">
                <a:solidFill>
                  <a:schemeClr val="tx1"/>
                </a:solidFill>
              </a:rPr>
              <a:t>SEVERAL TIMES</a:t>
            </a:r>
          </a:p>
        </p:txBody>
      </p:sp>
    </p:spTree>
    <p:extLst>
      <p:ext uri="{BB962C8B-B14F-4D97-AF65-F5344CB8AC3E}">
        <p14:creationId xmlns:p14="http://schemas.microsoft.com/office/powerpoint/2010/main" val="368112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303867"/>
            <a:ext cx="10178322" cy="52916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endParaRPr lang="en-US" sz="2800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 marL="0" indent="0" algn="ctr">
              <a:buNone/>
            </a:pP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It is an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optimization technique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used primarily to speed up computer programs by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 storing the results of expensive function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calls and returning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cached result</a:t>
            </a:r>
            <a:r>
              <a:rPr lang="en-US" sz="2800" dirty="0">
                <a:solidFill>
                  <a:schemeClr val="tx1"/>
                </a:solidFill>
                <a:latin typeface="Consolas" panose="020B0609020204030204" pitchFamily="49" charset="0"/>
              </a:rPr>
              <a:t> when the </a:t>
            </a:r>
            <a:r>
              <a:rPr lang="en-US" sz="2800" dirty="0">
                <a:solidFill>
                  <a:schemeClr val="tx2">
                    <a:lumMod val="50000"/>
                    <a:lumOff val="50000"/>
                  </a:schemeClr>
                </a:solidFill>
                <a:latin typeface="Consolas" panose="020B0609020204030204" pitchFamily="49" charset="0"/>
              </a:rPr>
              <a:t>same inputs occur again</a:t>
            </a:r>
            <a:endParaRPr lang="pl-PL" sz="2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319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</p:spPr>
        <p:txBody>
          <a:bodyPr/>
          <a:lstStyle/>
          <a:p>
            <a:r>
              <a:rPr lang="en-GB" dirty="0" err="1"/>
              <a:t>Memoization</a:t>
            </a: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2" name="Symbol zastępczy zawartości 1"/>
          <p:cNvSpPr>
            <a:spLocks noGrp="1"/>
          </p:cNvSpPr>
          <p:nvPr>
            <p:ph idx="1"/>
          </p:nvPr>
        </p:nvSpPr>
        <p:spPr>
          <a:xfrm>
            <a:off x="1251678" y="1623044"/>
            <a:ext cx="10178322" cy="350967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Fibonacci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n)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(n == 1 || n == 2) 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pl-PL" dirty="0" err="1">
                <a:solidFill>
                  <a:srgbClr val="0000FF"/>
                </a:solidFill>
                <a:latin typeface="Consolas" panose="020B0609020204030204" pitchFamily="49" charset="0"/>
              </a:rPr>
              <a:t>ulong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[n];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[0]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[1] = 1;</a:t>
            </a:r>
          </a:p>
          <a:p>
            <a:pPr marL="0" indent="0">
              <a:buNone/>
            </a:pPr>
            <a:r>
              <a:rPr lang="en-GB" dirty="0">
                <a:solidFill>
                  <a:srgbClr val="0000FF"/>
                </a:solidFill>
                <a:latin typeface="Consolas" panose="020B0609020204030204" pitchFamily="49" charset="0"/>
              </a:rPr>
              <a:t>	</a:t>
            </a:r>
            <a:r>
              <a:rPr lang="pl-PL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GB" dirty="0" err="1">
                <a:solidFill>
                  <a:srgbClr val="000000"/>
                </a:solidFill>
                <a:latin typeface="Consolas" panose="020B0609020204030204" pitchFamily="49" charset="0"/>
              </a:rPr>
              <a:t>FibWithMemoization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(n, </a:t>
            </a:r>
            <a:r>
              <a:rPr lang="pl-PL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results</a:t>
            </a: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pl-PL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pl-PL" dirty="0"/>
          </a:p>
        </p:txBody>
      </p:sp>
      <p:sp>
        <p:nvSpPr>
          <p:cNvPr id="4" name="pole tekstowe 3"/>
          <p:cNvSpPr txBox="1"/>
          <p:nvPr/>
        </p:nvSpPr>
        <p:spPr>
          <a:xfrm>
            <a:off x="10315073" y="6488668"/>
            <a:ext cx="1876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@</a:t>
            </a:r>
            <a:r>
              <a:rPr lang="en-GB" dirty="0" err="1"/>
              <a:t>lukaszpyrzyk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447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TM10001106[[fn=Znaczek]]</Template>
  <TotalTime>2354</TotalTime>
  <Words>1683</Words>
  <Application>Microsoft Office PowerPoint</Application>
  <PresentationFormat>Panoramiczny</PresentationFormat>
  <Paragraphs>671</Paragraphs>
  <Slides>119</Slides>
  <Notes>4</Notes>
  <HiddenSlides>0</HiddenSlides>
  <MMClips>0</MMClips>
  <ScaleCrop>false</ScaleCrop>
  <HeadingPairs>
    <vt:vector size="6" baseType="variant">
      <vt:variant>
        <vt:lpstr>Używane czcionki</vt:lpstr>
      </vt:variant>
      <vt:variant>
        <vt:i4>7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119</vt:i4>
      </vt:variant>
    </vt:vector>
  </HeadingPairs>
  <TitlesOfParts>
    <vt:vector size="127" baseType="lpstr">
      <vt:lpstr>Arial</vt:lpstr>
      <vt:lpstr>Calibri</vt:lpstr>
      <vt:lpstr>Consolas</vt:lpstr>
      <vt:lpstr>Gill Sans MT</vt:lpstr>
      <vt:lpstr>Gill Sans MT (Tekst podstawowy)</vt:lpstr>
      <vt:lpstr>Impact</vt:lpstr>
      <vt:lpstr>Open Sans</vt:lpstr>
      <vt:lpstr>Badge</vt:lpstr>
      <vt:lpstr>Everyday performance fuckups</vt:lpstr>
      <vt:lpstr>Everyday performance fuckups</vt:lpstr>
      <vt:lpstr>Łukasz pyrzyk</vt:lpstr>
      <vt:lpstr>issue #0   </vt:lpstr>
      <vt:lpstr>issue #1   Assuming performance improvement</vt:lpstr>
      <vt:lpstr>Prezentacja programu PowerPoint</vt:lpstr>
      <vt:lpstr>Prezentacja programu PowerPoint</vt:lpstr>
      <vt:lpstr>Prezentacja programu PowerPoint</vt:lpstr>
      <vt:lpstr>Prezentacja programu PowerPoint</vt:lpstr>
      <vt:lpstr>Getting assembly from c#</vt:lpstr>
      <vt:lpstr>Prezentacja programu PowerPoint</vt:lpstr>
      <vt:lpstr>Prezentacja programu PowerPoint</vt:lpstr>
      <vt:lpstr>Prezentacja programu PowerPoint</vt:lpstr>
      <vt:lpstr>Prezentacja programu PowerPoint</vt:lpstr>
      <vt:lpstr> TIP  “Swap two variables without using temp variable”   popular interview question  </vt:lpstr>
      <vt:lpstr>Issue #2  benchmarking done wrong  </vt:lpstr>
      <vt:lpstr>Prezentacja programu PowerPoint</vt:lpstr>
      <vt:lpstr>Prezentacja programu PowerPoint</vt:lpstr>
      <vt:lpstr>Prezentacja programu PowerPoint</vt:lpstr>
      <vt:lpstr>   Benchmarking….</vt:lpstr>
      <vt:lpstr>   It is the same!</vt:lpstr>
      <vt:lpstr>Prezentacja programu PowerPoint</vt:lpstr>
      <vt:lpstr>Prezentacja programu PowerPoint</vt:lpstr>
      <vt:lpstr>Issue #3   Releasing product in  debug mode  </vt:lpstr>
      <vt:lpstr>Prezentacja programu PowerPoint</vt:lpstr>
      <vt:lpstr>  YAML  </vt:lpstr>
      <vt:lpstr>Previous yamldotnet benchmarks</vt:lpstr>
      <vt:lpstr>Attemp with benchmarkdotnet</vt:lpstr>
      <vt:lpstr>Prezentacja programu PowerPoint</vt:lpstr>
      <vt:lpstr>problem</vt:lpstr>
      <vt:lpstr>fix</vt:lpstr>
      <vt:lpstr>fix</vt:lpstr>
      <vt:lpstr>Prezentacja programu PowerPoint</vt:lpstr>
      <vt:lpstr>Issue #3   Relying on the object state   </vt:lpstr>
      <vt:lpstr>Prezentacja programu PowerPoint</vt:lpstr>
      <vt:lpstr>Prezentacja programu PowerPoint</vt:lpstr>
      <vt:lpstr>Prezentacja programu PowerPoint</vt:lpstr>
      <vt:lpstr> Eager root collection  it is a Just-in-time compiler optimization which makes local references irrelevant after their last usage  </vt:lpstr>
      <vt:lpstr>keep alive</vt:lpstr>
      <vt:lpstr>Calling dispose</vt:lpstr>
      <vt:lpstr>Calling dispose</vt:lpstr>
      <vt:lpstr>Calling dispose</vt:lpstr>
      <vt:lpstr>Calling dispose</vt:lpstr>
      <vt:lpstr>Calling dispose</vt:lpstr>
      <vt:lpstr>Calling dispose</vt:lpstr>
      <vt:lpstr>Issue #4   forgetting about  tiered compilation   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</vt:lpstr>
      <vt:lpstr>Testing – no docs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Testing - optimizations</vt:lpstr>
      <vt:lpstr>Prezentacja programu PowerPoint</vt:lpstr>
      <vt:lpstr>Testing – direct / tcp</vt:lpstr>
      <vt:lpstr>The gone fuckup story</vt:lpstr>
      <vt:lpstr>Prezentacja programu PowerPoint</vt:lpstr>
      <vt:lpstr>Prezentacja programu PowerPoint</vt:lpstr>
      <vt:lpstr>Prezentacja programu PowerPoint</vt:lpstr>
      <vt:lpstr>The gone fuckup story</vt:lpstr>
      <vt:lpstr>Prezentacja programu PowerPoint</vt:lpstr>
      <vt:lpstr>Fuckup #3    Buffering  responses</vt:lpstr>
      <vt:lpstr>Buffering a file</vt:lpstr>
      <vt:lpstr>Buffering a file</vt:lpstr>
      <vt:lpstr>Buffering a file</vt:lpstr>
      <vt:lpstr>Prezentacja programu PowerPoint</vt:lpstr>
      <vt:lpstr>Buffering a file</vt:lpstr>
      <vt:lpstr>Prezentacja programu PowerPoint</vt:lpstr>
      <vt:lpstr>Buffering a file</vt:lpstr>
      <vt:lpstr>  TIP  Don’t buffer  big responses.  Stream them</vt:lpstr>
      <vt:lpstr>Fuckup #5    Let’s optimize it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Memoization</vt:lpstr>
      <vt:lpstr>Memoization</vt:lpstr>
      <vt:lpstr>Memoization</vt:lpstr>
      <vt:lpstr>Prezentacja programu PowerPoint</vt:lpstr>
      <vt:lpstr>Prezentacja programu PowerPoint</vt:lpstr>
      <vt:lpstr>Prezentacja programu PowerPoint</vt:lpstr>
      <vt:lpstr>Prezentacja programu PowerPoint</vt:lpstr>
      <vt:lpstr>The business problem</vt:lpstr>
      <vt:lpstr>The business problem</vt:lpstr>
      <vt:lpstr>The business problem</vt:lpstr>
      <vt:lpstr>Prezentacja programu PowerPoint</vt:lpstr>
      <vt:lpstr>Prezentacja programu PowerPoint</vt:lpstr>
      <vt:lpstr>Prezentacja programu PowerPoint</vt:lpstr>
      <vt:lpstr> TIP  before doing optimizations Make sure that current solution still fits</vt:lpstr>
      <vt:lpstr> TIP  There are faster algorithms to calculate fibonnaci sequence like Matrix exponentiation or Fast doubling</vt:lpstr>
      <vt:lpstr>Summary</vt:lpstr>
      <vt:lpstr>Summary</vt:lpstr>
      <vt:lpstr>Prezentacja programu PowerPoint</vt:lpstr>
      <vt:lpstr>Links</vt:lpstr>
      <vt:lpstr>Prezentacja programu PowerPoint</vt:lpstr>
      <vt:lpstr>Prezentacja programu PowerPoint</vt:lpstr>
      <vt:lpstr>Prezentacja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Everyday performance fuckups</dc:title>
  <dc:creator>Łukasz Pyrzyk</dc:creator>
  <cp:lastModifiedBy>Pyrzyk Łukasz</cp:lastModifiedBy>
  <cp:revision>308</cp:revision>
  <dcterms:created xsi:type="dcterms:W3CDTF">2018-10-24T13:18:16Z</dcterms:created>
  <dcterms:modified xsi:type="dcterms:W3CDTF">2019-10-15T06:23:41Z</dcterms:modified>
</cp:coreProperties>
</file>

<file path=docProps/thumbnail.jpeg>
</file>